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5"/>
  </p:notesMasterIdLst>
  <p:sldIdLst>
    <p:sldId id="256" r:id="rId5"/>
    <p:sldId id="278" r:id="rId6"/>
    <p:sldId id="277" r:id="rId7"/>
    <p:sldId id="279" r:id="rId8"/>
    <p:sldId id="280" r:id="rId9"/>
    <p:sldId id="281" r:id="rId10"/>
    <p:sldId id="282" r:id="rId11"/>
    <p:sldId id="283" r:id="rId12"/>
    <p:sldId id="284" r:id="rId13"/>
    <p:sldId id="285" r:id="rId14"/>
    <p:sldId id="287" r:id="rId15"/>
    <p:sldId id="288" r:id="rId16"/>
    <p:sldId id="289" r:id="rId17"/>
    <p:sldId id="290" r:id="rId18"/>
    <p:sldId id="291" r:id="rId19"/>
    <p:sldId id="292" r:id="rId20"/>
    <p:sldId id="293" r:id="rId21"/>
    <p:sldId id="294" r:id="rId22"/>
    <p:sldId id="295" r:id="rId23"/>
    <p:sldId id="29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40FC4FFE-8987-4A26-B7F4-8A516F18ADAE}">
      <dgm:prSet/>
      <dgm:spPr/>
      <dgm:t>
        <a:bodyPr/>
        <a:lstStyle/>
        <a:p>
          <a:pPr>
            <a:lnSpc>
              <a:spcPct val="100000"/>
            </a:lnSpc>
            <a:defRPr cap="all"/>
          </a:pPr>
          <a:r>
            <a:rPr lang="en-US" cap="none" dirty="0"/>
            <a:t>In world war II, modern computing began as a means to encrypt and decipher messages. The ENIAC computer entered service in 1946.</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cap="none" dirty="0"/>
            <a:t>Birth of the World Wide Web in 1989. Society begins to move towards online interactions, entertainment and commerce.</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cap="none" dirty="0"/>
            <a:t>2017: Criminals exploit vulnerabilities in an Internet connected aquarium to steal data from a casino.</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a:solidFill>
          <a:schemeClr val="accent1"/>
        </a:solidFill>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oldier"/>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a:solidFill>
          <a:schemeClr val="accent1"/>
        </a:solidFill>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a:solidFill>
          <a:schemeClr val="accent1"/>
        </a:solidFill>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bber"/>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4381" y="503862"/>
          <a:ext cx="1749937" cy="17499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987318" y="876800"/>
          <a:ext cx="1004062" cy="1004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54974"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In world war II, modern computing began as a means to encrypt and decipher messages. The ENIAC computer entered service in 1946.</a:t>
          </a:r>
        </a:p>
      </dsp:txBody>
      <dsp:txXfrm>
        <a:off x="54974" y="2798862"/>
        <a:ext cx="2868750" cy="720000"/>
      </dsp:txXfrm>
    </dsp:sp>
    <dsp:sp modelId="{BCD8CDD9-0C56-4401-ADB1-8B48DAB2C96F}">
      <dsp:nvSpPr>
        <dsp:cNvPr id="0" name=""/>
        <dsp:cNvSpPr/>
      </dsp:nvSpPr>
      <dsp:spPr>
        <a:xfrm>
          <a:off x="3985162" y="503862"/>
          <a:ext cx="1749937" cy="17499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358099" y="876800"/>
          <a:ext cx="1004062" cy="10040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425756"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Birth of the World Wide Web in 1989. Society begins to move towards online interactions, entertainment and commerce.</a:t>
          </a:r>
        </a:p>
      </dsp:txBody>
      <dsp:txXfrm>
        <a:off x="3425756" y="2798862"/>
        <a:ext cx="2868750" cy="720000"/>
      </dsp:txXfrm>
    </dsp:sp>
    <dsp:sp modelId="{FF93E135-77D6-48A0-8871-9BC93D705D06}">
      <dsp:nvSpPr>
        <dsp:cNvPr id="0" name=""/>
        <dsp:cNvSpPr/>
      </dsp:nvSpPr>
      <dsp:spPr>
        <a:xfrm>
          <a:off x="7355943" y="503862"/>
          <a:ext cx="1749937" cy="17499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7728881" y="876800"/>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796537"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2017: Criminals exploit vulnerabilities in an Internet connected aquarium to steal data from a casino.</a:t>
          </a:r>
        </a:p>
      </dsp:txBody>
      <dsp:txXfrm>
        <a:off x="6796537" y="2798862"/>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8/22/2019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8/22/2019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8/22/2019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8/22/2019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8/22/2019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8/22/2019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8/22/2019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8/22/2019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8/22/2019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8/22/2019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8/22/2019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8/22/2019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8/22/2019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ctr">
            <a:normAutofit/>
          </a:bodyPr>
          <a:lstStyle/>
          <a:p>
            <a:pPr algn="l"/>
            <a:r>
              <a:rPr lang="en-US" sz="4000" cap="none" dirty="0">
                <a:solidFill>
                  <a:srgbClr val="FFFFFF"/>
                </a:solidFill>
              </a:rPr>
              <a:t>Security and the Internet of Things</a:t>
            </a:r>
            <a:endParaRPr lang="en-US" sz="2700" cap="none"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fontScale="55000" lnSpcReduction="20000"/>
          </a:bodyPr>
          <a:lstStyle/>
          <a:p>
            <a:r>
              <a:rPr lang="en-US" dirty="0">
                <a:solidFill>
                  <a:srgbClr val="FFFFFF"/>
                </a:solidFill>
              </a:rPr>
              <a:t>By: Richard Givens, CPSC 69700</a:t>
            </a:r>
          </a:p>
          <a:p>
            <a:r>
              <a:rPr lang="en-US" dirty="0">
                <a:solidFill>
                  <a:srgbClr val="FFFFFF"/>
                </a:solidFill>
              </a:rPr>
              <a:t>Master’s Thesis for Master of Science in Computer Science, Lewis University, College of Arts and Sciences, Summer, 2019</a:t>
            </a:r>
          </a:p>
          <a:p>
            <a:r>
              <a:rPr lang="en-US" dirty="0">
                <a:solidFill>
                  <a:srgbClr val="FFFFFF"/>
                </a:solidFill>
              </a:rPr>
              <a:t>Instructor: Khaled Alzoubi, PhD</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1" name="Rectangle 10">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CE412B-212A-45E6-87E3-B8041856CD09}"/>
              </a:ext>
            </a:extLst>
          </p:cNvPr>
          <p:cNvSpPr>
            <a:spLocks noGrp="1"/>
          </p:cNvSpPr>
          <p:nvPr>
            <p:ph type="title"/>
          </p:nvPr>
        </p:nvSpPr>
        <p:spPr>
          <a:xfrm>
            <a:off x="964788" y="804333"/>
            <a:ext cx="3391900" cy="5249334"/>
          </a:xfrm>
        </p:spPr>
        <p:txBody>
          <a:bodyPr vert="horz" lIns="91440" tIns="45720" rIns="91440" bIns="45720" rtlCol="0" anchor="ctr">
            <a:normAutofit/>
          </a:bodyPr>
          <a:lstStyle/>
          <a:p>
            <a:pPr algn="ctr"/>
            <a:r>
              <a:rPr lang="en-US" cap="none" dirty="0"/>
              <a:t>Miscellaneous Permissions For No Discernible Reason</a:t>
            </a:r>
          </a:p>
        </p:txBody>
      </p:sp>
      <p:cxnSp>
        <p:nvCxnSpPr>
          <p:cNvPr id="22" name="Straight Connector 12">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Content Placeholder 3">
            <a:extLst>
              <a:ext uri="{FF2B5EF4-FFF2-40B4-BE49-F238E27FC236}">
                <a16:creationId xmlns:a16="http://schemas.microsoft.com/office/drawing/2014/main" id="{ABD5B781-EDCE-4B17-908C-64D724E99E9C}"/>
              </a:ext>
            </a:extLst>
          </p:cNvPr>
          <p:cNvSpPr>
            <a:spLocks noGrp="1"/>
          </p:cNvSpPr>
          <p:nvPr>
            <p:ph sz="half" idx="2"/>
          </p:nvPr>
        </p:nvSpPr>
        <p:spPr>
          <a:xfrm>
            <a:off x="4999330" y="804333"/>
            <a:ext cx="6257721" cy="5249334"/>
          </a:xfrm>
        </p:spPr>
        <p:txBody>
          <a:bodyPr vert="horz" lIns="45720" tIns="45720" rIns="45720" bIns="45720" rtlCol="0" anchor="ctr">
            <a:normAutofit/>
          </a:bodyPr>
          <a:lstStyle/>
          <a:p>
            <a:r>
              <a:rPr lang="en-US" dirty="0"/>
              <a:t>Examination of the control app reveals no discernible reason for requesting some of these additional permissions.</a:t>
            </a:r>
          </a:p>
          <a:p>
            <a:r>
              <a:rPr lang="en-US" dirty="0"/>
              <a:t>While the app does collect error data and upload it to a third party provider (described later), there is no functionality to upload photos or other media through the application.</a:t>
            </a:r>
          </a:p>
          <a:p>
            <a:r>
              <a:rPr lang="en-US" dirty="0"/>
              <a:t>Users can create grocery lists of ingredients, or select a recipe displayed through the app as a favorite, but these functions do not require the user to add or download any file, media, or image; similarly the app provides no functionality allowing a user to add, save, or upload any file.</a:t>
            </a:r>
          </a:p>
          <a:p>
            <a:pPr marL="0" indent="0">
              <a:buNone/>
            </a:pPr>
            <a:endParaRPr lang="en-US" dirty="0"/>
          </a:p>
        </p:txBody>
      </p:sp>
    </p:spTree>
    <p:extLst>
      <p:ext uri="{BB962C8B-B14F-4D97-AF65-F5344CB8AC3E}">
        <p14:creationId xmlns:p14="http://schemas.microsoft.com/office/powerpoint/2010/main" val="2749581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DDB7577-2202-40F2-88E0-E5BB2B1AB9CD}"/>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sz="4600" cap="none" dirty="0"/>
              <a:t>Accepting Arbitrary Strings Of Data</a:t>
            </a:r>
          </a:p>
        </p:txBody>
      </p:sp>
      <p:sp>
        <p:nvSpPr>
          <p:cNvPr id="6" name="Content Placeholder 5">
            <a:extLst>
              <a:ext uri="{FF2B5EF4-FFF2-40B4-BE49-F238E27FC236}">
                <a16:creationId xmlns:a16="http://schemas.microsoft.com/office/drawing/2014/main" id="{68F79BA7-9AEE-46C6-80B7-FC417E5D0237}"/>
              </a:ext>
            </a:extLst>
          </p:cNvPr>
          <p:cNvSpPr>
            <a:spLocks noGrp="1"/>
          </p:cNvSpPr>
          <p:nvPr>
            <p:ph sz="half" idx="2"/>
          </p:nvPr>
        </p:nvSpPr>
        <p:spPr>
          <a:xfrm>
            <a:off x="1024128" y="1906859"/>
            <a:ext cx="4429615" cy="4806175"/>
          </a:xfrm>
        </p:spPr>
        <p:txBody>
          <a:bodyPr vert="horz" lIns="45720" tIns="45720" rIns="45720" bIns="45720" rtlCol="0">
            <a:noAutofit/>
          </a:bodyPr>
          <a:lstStyle/>
          <a:p>
            <a:r>
              <a:rPr lang="en-US" sz="1800" dirty="0">
                <a:latin typeface="+mj-lt"/>
              </a:rPr>
              <a:t>To use the control app, the user must create an account with Instant Pot consisting of a username, email address and password.</a:t>
            </a:r>
          </a:p>
          <a:p>
            <a:r>
              <a:rPr lang="en-US" sz="1800" dirty="0">
                <a:latin typeface="+mj-lt"/>
              </a:rPr>
              <a:t>There is no verification involved in creating an account; rather than generate an email requiring user interaction, the app accepts any arbitrary string for the username, and any arbitrary string formatted to resemble an email address for the email field.</a:t>
            </a:r>
          </a:p>
          <a:p>
            <a:r>
              <a:rPr lang="en-US" sz="1800" dirty="0">
                <a:latin typeface="+mj-lt"/>
              </a:rPr>
              <a:t>Though not initially detrimental to the user, this introduces vulnerabilities which may allow a malicious third party to access, alter, add, copy, or delete data contained in the user database maintained by the manufacturer.</a:t>
            </a:r>
          </a:p>
          <a:p>
            <a:r>
              <a:rPr lang="en-US" sz="1800" dirty="0">
                <a:latin typeface="+mj-lt"/>
                <a:ea typeface="Calibri" panose="020F0502020204030204" pitchFamily="34" charset="0"/>
              </a:rPr>
              <a:t>It is not possible to test this theory without the full knowledge, permission and cooperation of Instant Brands, Inc., who thus far is unresponsive to communication.</a:t>
            </a:r>
            <a:endParaRPr lang="en-US" sz="1800" dirty="0">
              <a:latin typeface="+mj-lt"/>
            </a:endParaRPr>
          </a:p>
        </p:txBody>
      </p:sp>
      <p:pic>
        <p:nvPicPr>
          <p:cNvPr id="9" name="Picture 8">
            <a:extLst>
              <a:ext uri="{FF2B5EF4-FFF2-40B4-BE49-F238E27FC236}">
                <a16:creationId xmlns:a16="http://schemas.microsoft.com/office/drawing/2014/main" id="{01375E18-17C6-4038-A97C-86537AED08E3}"/>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7255193" y="640080"/>
            <a:ext cx="3137534" cy="5577840"/>
          </a:xfrm>
          <a:prstGeom prst="rect">
            <a:avLst/>
          </a:prstGeom>
          <a:noFill/>
          <a:ln>
            <a:noFill/>
          </a:ln>
          <a:effectLst>
            <a:outerShdw blurRad="107950" dist="12700" dir="5400000" algn="ctr">
              <a:srgbClr val="000000"/>
            </a:outerShdw>
          </a:effectLst>
        </p:spPr>
      </p:pic>
    </p:spTree>
    <p:extLst>
      <p:ext uri="{BB962C8B-B14F-4D97-AF65-F5344CB8AC3E}">
        <p14:creationId xmlns:p14="http://schemas.microsoft.com/office/powerpoint/2010/main" val="421853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DB7577-2202-40F2-88E0-E5BB2B1AB9CD}"/>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cap="none" dirty="0">
                <a:solidFill>
                  <a:srgbClr val="FFFFFF"/>
                </a:solidFill>
              </a:rPr>
              <a:t>Examining the Code</a:t>
            </a: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68F79BA7-9AEE-46C6-80B7-FC417E5D0237}"/>
              </a:ext>
            </a:extLst>
          </p:cNvPr>
          <p:cNvSpPr>
            <a:spLocks noGrp="1"/>
          </p:cNvSpPr>
          <p:nvPr>
            <p:ph sz="half" idx="2"/>
          </p:nvPr>
        </p:nvSpPr>
        <p:spPr>
          <a:xfrm>
            <a:off x="0" y="1962615"/>
            <a:ext cx="5275385" cy="4410050"/>
          </a:xfrm>
        </p:spPr>
        <p:txBody>
          <a:bodyPr vert="horz" lIns="45720" tIns="45720" rIns="45720" bIns="45720" rtlCol="0">
            <a:normAutofit/>
          </a:bodyPr>
          <a:lstStyle/>
          <a:p>
            <a:r>
              <a:rPr lang="en-US" sz="1800" dirty="0">
                <a:solidFill>
                  <a:srgbClr val="FFFFFF"/>
                </a:solidFill>
              </a:rPr>
              <a:t>Using a number of freeware utilities, it is possible to download the full control app .APK file from the Google Play store onto a desktop PC, extract the contents, and view the underlying code.</a:t>
            </a:r>
          </a:p>
          <a:p>
            <a:r>
              <a:rPr lang="en-US" sz="1800" dirty="0">
                <a:solidFill>
                  <a:srgbClr val="FFFFFF"/>
                </a:solidFill>
              </a:rPr>
              <a:t>The tools used in this portion of the research project are the APK Download Chrome Extension to download the file, 7Zip to extract it into its individual modules, and the Ghidra reverse engineering tool created by the National Security Agency to examine part of the code.</a:t>
            </a:r>
          </a:p>
          <a:p>
            <a:r>
              <a:rPr lang="en-US" sz="1800" dirty="0">
                <a:solidFill>
                  <a:srgbClr val="FFFFFF"/>
                </a:solidFill>
              </a:rPr>
              <a:t>Upon examination in Ghidra, libmsmart file contains code written in X86 Assembly. The name of the file and the pictured function provide an avenue of further investigation leading to the Midea IoT SDK on GitHub.</a:t>
            </a:r>
          </a:p>
        </p:txBody>
      </p:sp>
      <p:pic>
        <p:nvPicPr>
          <p:cNvPr id="9" name="Picture 8">
            <a:extLst>
              <a:ext uri="{FF2B5EF4-FFF2-40B4-BE49-F238E27FC236}">
                <a16:creationId xmlns:a16="http://schemas.microsoft.com/office/drawing/2014/main" id="{A1E64B9B-CC65-4259-894E-838605D930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28954" y="203627"/>
            <a:ext cx="3206134" cy="2846117"/>
          </a:xfrm>
          <a:prstGeom prst="rect">
            <a:avLst/>
          </a:prstGeom>
          <a:noFill/>
          <a:ln>
            <a:noFill/>
          </a:ln>
          <a:effectLst>
            <a:outerShdw blurRad="107950" dist="12700" dir="5400000" algn="ctr">
              <a:srgbClr val="000000"/>
            </a:outerShdw>
          </a:effectLst>
        </p:spPr>
      </p:pic>
      <p:pic>
        <p:nvPicPr>
          <p:cNvPr id="10" name="Picture 9">
            <a:extLst>
              <a:ext uri="{FF2B5EF4-FFF2-40B4-BE49-F238E27FC236}">
                <a16:creationId xmlns:a16="http://schemas.microsoft.com/office/drawing/2014/main" id="{01209ABB-D235-477F-AC40-4F7C663EF4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28954" y="3241248"/>
            <a:ext cx="5857875" cy="3413125"/>
          </a:xfrm>
          <a:prstGeom prst="rect">
            <a:avLst/>
          </a:prstGeom>
          <a:noFill/>
          <a:ln>
            <a:noFill/>
          </a:ln>
          <a:effectLst>
            <a:outerShdw blurRad="107950" dist="12700" dir="5400000" algn="ctr">
              <a:srgbClr val="000000"/>
            </a:outerShdw>
          </a:effectLst>
        </p:spPr>
      </p:pic>
    </p:spTree>
    <p:extLst>
      <p:ext uri="{BB962C8B-B14F-4D97-AF65-F5344CB8AC3E}">
        <p14:creationId xmlns:p14="http://schemas.microsoft.com/office/powerpoint/2010/main" val="4275199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DB7577-2202-40F2-88E0-E5BB2B1AB9CD}"/>
              </a:ext>
            </a:extLst>
          </p:cNvPr>
          <p:cNvSpPr>
            <a:spLocks noGrp="1"/>
          </p:cNvSpPr>
          <p:nvPr>
            <p:ph type="title"/>
          </p:nvPr>
        </p:nvSpPr>
        <p:spPr>
          <a:xfrm>
            <a:off x="1024129" y="585216"/>
            <a:ext cx="3779085" cy="1499616"/>
          </a:xfrm>
        </p:spPr>
        <p:txBody>
          <a:bodyPr vert="horz" lIns="91440" tIns="45720" rIns="91440" bIns="45720" rtlCol="0" anchor="ctr">
            <a:normAutofit fontScale="90000"/>
          </a:bodyPr>
          <a:lstStyle/>
          <a:p>
            <a:r>
              <a:rPr lang="en-US" cap="none" dirty="0">
                <a:solidFill>
                  <a:srgbClr val="FFFFFF"/>
                </a:solidFill>
              </a:rPr>
              <a:t>Cordova Plugins Reveal Hidden Functionality</a:t>
            </a: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68F79BA7-9AEE-46C6-80B7-FC417E5D0237}"/>
              </a:ext>
            </a:extLst>
          </p:cNvPr>
          <p:cNvSpPr>
            <a:spLocks noGrp="1"/>
          </p:cNvSpPr>
          <p:nvPr>
            <p:ph sz="half" idx="2"/>
          </p:nvPr>
        </p:nvSpPr>
        <p:spPr>
          <a:xfrm>
            <a:off x="0" y="2244323"/>
            <a:ext cx="5275385" cy="4410050"/>
          </a:xfrm>
        </p:spPr>
        <p:txBody>
          <a:bodyPr vert="horz" lIns="45720" tIns="45720" rIns="45720" bIns="45720" rtlCol="0">
            <a:normAutofit/>
          </a:bodyPr>
          <a:lstStyle/>
          <a:p>
            <a:r>
              <a:rPr lang="en-US" sz="1800" dirty="0">
                <a:solidFill>
                  <a:schemeClr val="bg1"/>
                </a:solidFill>
              </a:rPr>
              <a:t>The Control App uses the Apache Cordova open source mobile development framework.</a:t>
            </a:r>
          </a:p>
          <a:p>
            <a:r>
              <a:rPr lang="en-US" sz="1800" dirty="0">
                <a:solidFill>
                  <a:schemeClr val="bg1"/>
                </a:solidFill>
              </a:rPr>
              <a:t>Several plugins pictured provide hidden functionality to the app and are most likely responsible for triggering the additional device permissions requests. These are cordova-plugin-camera, cordova-plugin-device, cordova-plugin-file, and cordova-plugin-file-transfer.</a:t>
            </a:r>
          </a:p>
          <a:p>
            <a:r>
              <a:rPr lang="en-US" sz="1800" dirty="0">
                <a:solidFill>
                  <a:schemeClr val="bg1"/>
                </a:solidFill>
              </a:rPr>
              <a:t>The following slides discuss these specific plugins in detail.</a:t>
            </a:r>
          </a:p>
        </p:txBody>
      </p:sp>
      <p:pic>
        <p:nvPicPr>
          <p:cNvPr id="11" name="Picture 10">
            <a:extLst>
              <a:ext uri="{FF2B5EF4-FFF2-40B4-BE49-F238E27FC236}">
                <a16:creationId xmlns:a16="http://schemas.microsoft.com/office/drawing/2014/main" id="{64564FEC-F690-4241-901B-304FE4CFB0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09161" y="119062"/>
            <a:ext cx="5572125" cy="6619875"/>
          </a:xfrm>
          <a:prstGeom prst="rect">
            <a:avLst/>
          </a:prstGeom>
          <a:noFill/>
          <a:ln>
            <a:noFill/>
          </a:ln>
          <a:effectLst>
            <a:outerShdw blurRad="107950" dist="12700" dir="5400000" algn="ctr">
              <a:srgbClr val="000000"/>
            </a:outerShdw>
          </a:effectLst>
        </p:spPr>
      </p:pic>
    </p:spTree>
    <p:extLst>
      <p:ext uri="{BB962C8B-B14F-4D97-AF65-F5344CB8AC3E}">
        <p14:creationId xmlns:p14="http://schemas.microsoft.com/office/powerpoint/2010/main" val="211998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D33A4-A9C5-4FFF-BDCE-31394C069BB4}"/>
              </a:ext>
            </a:extLst>
          </p:cNvPr>
          <p:cNvSpPr>
            <a:spLocks noGrp="1"/>
          </p:cNvSpPr>
          <p:nvPr>
            <p:ph type="title"/>
          </p:nvPr>
        </p:nvSpPr>
        <p:spPr>
          <a:xfrm>
            <a:off x="1024128" y="4911819"/>
            <a:ext cx="9720072" cy="1499616"/>
          </a:xfrm>
        </p:spPr>
        <p:txBody>
          <a:bodyPr vert="horz" lIns="91440" tIns="45720" rIns="91440" bIns="45720" rtlCol="0" anchor="ctr">
            <a:normAutofit/>
          </a:bodyPr>
          <a:lstStyle/>
          <a:p>
            <a:r>
              <a:rPr lang="en-US" cap="none" dirty="0">
                <a:solidFill>
                  <a:srgbClr val="FFFFFF"/>
                </a:solidFill>
              </a:rPr>
              <a:t>cordova-plugin-camera</a:t>
            </a:r>
          </a:p>
        </p:txBody>
      </p:sp>
      <p:sp>
        <p:nvSpPr>
          <p:cNvPr id="3" name="Content Placeholder 2">
            <a:extLst>
              <a:ext uri="{FF2B5EF4-FFF2-40B4-BE49-F238E27FC236}">
                <a16:creationId xmlns:a16="http://schemas.microsoft.com/office/drawing/2014/main" id="{2EFF65ED-8271-4445-B0CF-DA0E76CB5381}"/>
              </a:ext>
            </a:extLst>
          </p:cNvPr>
          <p:cNvSpPr>
            <a:spLocks noGrp="1"/>
          </p:cNvSpPr>
          <p:nvPr>
            <p:ph sz="half" idx="1"/>
          </p:nvPr>
        </p:nvSpPr>
        <p:spPr>
          <a:xfrm>
            <a:off x="762001" y="643467"/>
            <a:ext cx="4872814" cy="3606798"/>
          </a:xfrm>
        </p:spPr>
        <p:txBody>
          <a:bodyPr vert="horz" lIns="45720" tIns="45720" rIns="45720" bIns="45720" rtlCol="0" anchor="ctr">
            <a:normAutofit/>
          </a:bodyPr>
          <a:lstStyle/>
          <a:p>
            <a:r>
              <a:rPr lang="en-US" sz="2000" dirty="0"/>
              <a:t>Examining the code for cordova-plugin-camera  reveals that it is a module for taking pictures using the device camera retrieving images from the device’s image gallery.</a:t>
            </a:r>
          </a:p>
          <a:p>
            <a:r>
              <a:rPr lang="en-US" sz="2000" dirty="0"/>
              <a:t> Recalling that one of the permissions which the Instant Pot app requests is access to camera, files, and media it appears this module is active, yet there is no functionality in the Instant Pot app to create, download, or upload images.</a:t>
            </a:r>
          </a:p>
        </p:txBody>
      </p:sp>
      <p:pic>
        <p:nvPicPr>
          <p:cNvPr id="5" name="Content Placeholder 4">
            <a:extLst>
              <a:ext uri="{FF2B5EF4-FFF2-40B4-BE49-F238E27FC236}">
                <a16:creationId xmlns:a16="http://schemas.microsoft.com/office/drawing/2014/main" id="{469DA216-BAD5-4F8B-8DF3-162D762B16E5}"/>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880295" y="1631852"/>
            <a:ext cx="6063176" cy="1336431"/>
          </a:xfrm>
          <a:prstGeom prst="rect">
            <a:avLst/>
          </a:prstGeom>
          <a:noFill/>
        </p:spPr>
      </p:pic>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901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D33A4-A9C5-4FFF-BDCE-31394C069BB4}"/>
              </a:ext>
            </a:extLst>
          </p:cNvPr>
          <p:cNvSpPr>
            <a:spLocks noGrp="1"/>
          </p:cNvSpPr>
          <p:nvPr>
            <p:ph type="title"/>
          </p:nvPr>
        </p:nvSpPr>
        <p:spPr>
          <a:xfrm>
            <a:off x="1024128" y="4911819"/>
            <a:ext cx="9720072" cy="1499616"/>
          </a:xfrm>
        </p:spPr>
        <p:txBody>
          <a:bodyPr vert="horz" lIns="91440" tIns="45720" rIns="91440" bIns="45720" rtlCol="0" anchor="ctr">
            <a:normAutofit/>
          </a:bodyPr>
          <a:lstStyle/>
          <a:p>
            <a:r>
              <a:rPr lang="en-US" cap="none" dirty="0">
                <a:solidFill>
                  <a:srgbClr val="FFFFFF"/>
                </a:solidFill>
              </a:rPr>
              <a:t>cordova-plugin-device</a:t>
            </a:r>
          </a:p>
        </p:txBody>
      </p:sp>
      <p:sp>
        <p:nvSpPr>
          <p:cNvPr id="3" name="Content Placeholder 2">
            <a:extLst>
              <a:ext uri="{FF2B5EF4-FFF2-40B4-BE49-F238E27FC236}">
                <a16:creationId xmlns:a16="http://schemas.microsoft.com/office/drawing/2014/main" id="{2EFF65ED-8271-4445-B0CF-DA0E76CB5381}"/>
              </a:ext>
            </a:extLst>
          </p:cNvPr>
          <p:cNvSpPr>
            <a:spLocks noGrp="1"/>
          </p:cNvSpPr>
          <p:nvPr>
            <p:ph sz="half" idx="1"/>
          </p:nvPr>
        </p:nvSpPr>
        <p:spPr>
          <a:xfrm>
            <a:off x="762001" y="643467"/>
            <a:ext cx="4872814" cy="3606798"/>
          </a:xfrm>
        </p:spPr>
        <p:txBody>
          <a:bodyPr vert="horz" lIns="45720" tIns="45720" rIns="45720" bIns="45720" rtlCol="0" anchor="ctr">
            <a:normAutofit/>
          </a:bodyPr>
          <a:lstStyle/>
          <a:p>
            <a:r>
              <a:rPr lang="en-US" dirty="0"/>
              <a:t>The cordova-plugin-device module provides information on the user’s device, creating an object which contains the manufacturer, model, serial number, and UUID of the user’s phone.</a:t>
            </a:r>
            <a:endParaRPr lang="en-US" sz="2000" dirty="0"/>
          </a:p>
        </p:txBody>
      </p:sp>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2D900088-85EE-4D59-AF39-75A5ED62A488}"/>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634815" y="1368876"/>
            <a:ext cx="6257961" cy="2757016"/>
          </a:xfrm>
          <a:prstGeom prst="rect">
            <a:avLst/>
          </a:prstGeom>
          <a:noFill/>
          <a:ln>
            <a:noFill/>
          </a:ln>
          <a:effectLst>
            <a:outerShdw blurRad="107950" dist="12700" dir="5400000" algn="ctr">
              <a:srgbClr val="000000"/>
            </a:outerShdw>
          </a:effectLst>
        </p:spPr>
      </p:pic>
    </p:spTree>
    <p:extLst>
      <p:ext uri="{BB962C8B-B14F-4D97-AF65-F5344CB8AC3E}">
        <p14:creationId xmlns:p14="http://schemas.microsoft.com/office/powerpoint/2010/main" val="87008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D33A4-A9C5-4FFF-BDCE-31394C069BB4}"/>
              </a:ext>
            </a:extLst>
          </p:cNvPr>
          <p:cNvSpPr>
            <a:spLocks noGrp="1"/>
          </p:cNvSpPr>
          <p:nvPr>
            <p:ph type="title"/>
          </p:nvPr>
        </p:nvSpPr>
        <p:spPr>
          <a:xfrm>
            <a:off x="1024128" y="4911819"/>
            <a:ext cx="9720072" cy="1499616"/>
          </a:xfrm>
        </p:spPr>
        <p:txBody>
          <a:bodyPr vert="horz" lIns="91440" tIns="45720" rIns="91440" bIns="45720" rtlCol="0" anchor="ctr">
            <a:normAutofit/>
          </a:bodyPr>
          <a:lstStyle/>
          <a:p>
            <a:r>
              <a:rPr lang="en-US" cap="none" dirty="0">
                <a:solidFill>
                  <a:srgbClr val="FFFFFF"/>
                </a:solidFill>
              </a:rPr>
              <a:t>cordova-plugin-file</a:t>
            </a:r>
          </a:p>
        </p:txBody>
      </p:sp>
      <p:sp>
        <p:nvSpPr>
          <p:cNvPr id="3" name="Content Placeholder 2">
            <a:extLst>
              <a:ext uri="{FF2B5EF4-FFF2-40B4-BE49-F238E27FC236}">
                <a16:creationId xmlns:a16="http://schemas.microsoft.com/office/drawing/2014/main" id="{2EFF65ED-8271-4445-B0CF-DA0E76CB5381}"/>
              </a:ext>
            </a:extLst>
          </p:cNvPr>
          <p:cNvSpPr>
            <a:spLocks noGrp="1"/>
          </p:cNvSpPr>
          <p:nvPr>
            <p:ph sz="half" idx="1"/>
          </p:nvPr>
        </p:nvSpPr>
        <p:spPr>
          <a:xfrm>
            <a:off x="434898" y="122663"/>
            <a:ext cx="5199917" cy="4343050"/>
          </a:xfrm>
        </p:spPr>
        <p:txBody>
          <a:bodyPr vert="horz" lIns="45720" tIns="45720" rIns="45720" bIns="45720" rtlCol="0" anchor="ctr">
            <a:normAutofit/>
          </a:bodyPr>
          <a:lstStyle/>
          <a:p>
            <a:r>
              <a:rPr lang="en-US" sz="1800" dirty="0"/>
              <a:t>The cordova-plugin-file subfolder contains additional subfolders and JavaScript files. Of note is the </a:t>
            </a:r>
            <a:r>
              <a:rPr lang="en-US" sz="1800" dirty="0" err="1"/>
              <a:t>FileReader</a:t>
            </a:r>
            <a:r>
              <a:rPr lang="en-US" sz="1800" dirty="0"/>
              <a:t>, which reads the mobile device filesystem. Other .js files provide functionality for writing and uploading files and inspecting the directory of the mobile device. </a:t>
            </a:r>
          </a:p>
          <a:p>
            <a:r>
              <a:rPr lang="en-US" sz="1800" dirty="0"/>
              <a:t>One plausible reason for this, and the cordova-plugin-device functionality is error reporting. Instant Pot uses Functional Software’s Sentry platform for automated error reporting, as determined by examining the assets/www/build folder containing the load-error-detector. While this is a very plausible explanation for the existence of these plugins, the file transfer uses an unencrypted method, via the FileTransfer.js file which states in the code comments that it is using HTTP PUT and POST requests, rather than HTTPS</a:t>
            </a:r>
          </a:p>
        </p:txBody>
      </p:sp>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52C6C7B9-00E3-402F-B602-78734230C5AE}"/>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634816" y="137611"/>
            <a:ext cx="6122286" cy="1902823"/>
          </a:xfrm>
          <a:prstGeom prst="rect">
            <a:avLst/>
          </a:prstGeom>
          <a:noFill/>
          <a:ln>
            <a:noFill/>
          </a:ln>
          <a:effectLst>
            <a:outerShdw blurRad="107950" dist="12700" dir="5400000" algn="ctr">
              <a:srgbClr val="000000"/>
            </a:outerShdw>
          </a:effectLst>
        </p:spPr>
      </p:pic>
      <p:pic>
        <p:nvPicPr>
          <p:cNvPr id="15" name="Picture 14">
            <a:extLst>
              <a:ext uri="{FF2B5EF4-FFF2-40B4-BE49-F238E27FC236}">
                <a16:creationId xmlns:a16="http://schemas.microsoft.com/office/drawing/2014/main" id="{8C193C71-D478-4DEA-B41F-CEFF0DE210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34815" y="2672862"/>
            <a:ext cx="6266453" cy="1792851"/>
          </a:xfrm>
          <a:prstGeom prst="rect">
            <a:avLst/>
          </a:prstGeom>
          <a:noFill/>
          <a:ln>
            <a:noFill/>
          </a:ln>
          <a:effectLst>
            <a:outerShdw blurRad="107950" dist="12700" dir="5400000" algn="ctr">
              <a:srgbClr val="000000"/>
            </a:outerShdw>
          </a:effectLst>
        </p:spPr>
      </p:pic>
    </p:spTree>
    <p:extLst>
      <p:ext uri="{BB962C8B-B14F-4D97-AF65-F5344CB8AC3E}">
        <p14:creationId xmlns:p14="http://schemas.microsoft.com/office/powerpoint/2010/main" val="981954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DB7577-2202-40F2-88E0-E5BB2B1AB9CD}"/>
              </a:ext>
            </a:extLst>
          </p:cNvPr>
          <p:cNvSpPr>
            <a:spLocks noGrp="1"/>
          </p:cNvSpPr>
          <p:nvPr>
            <p:ph type="title"/>
          </p:nvPr>
        </p:nvSpPr>
        <p:spPr>
          <a:xfrm>
            <a:off x="1024129" y="585216"/>
            <a:ext cx="3779085" cy="1243583"/>
          </a:xfrm>
        </p:spPr>
        <p:txBody>
          <a:bodyPr vert="horz" lIns="91440" tIns="45720" rIns="91440" bIns="45720" rtlCol="0" anchor="ctr">
            <a:normAutofit fontScale="90000"/>
          </a:bodyPr>
          <a:lstStyle/>
          <a:p>
            <a:r>
              <a:rPr lang="en-US" cap="none" dirty="0">
                <a:solidFill>
                  <a:srgbClr val="FFFFFF"/>
                </a:solidFill>
              </a:rPr>
              <a:t>The Midea Msmart IoT Platform</a:t>
            </a: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68F79BA7-9AEE-46C6-80B7-FC417E5D0237}"/>
              </a:ext>
            </a:extLst>
          </p:cNvPr>
          <p:cNvSpPr>
            <a:spLocks noGrp="1"/>
          </p:cNvSpPr>
          <p:nvPr>
            <p:ph sz="half" idx="2"/>
          </p:nvPr>
        </p:nvSpPr>
        <p:spPr>
          <a:xfrm>
            <a:off x="100370" y="1828800"/>
            <a:ext cx="5175016" cy="5029199"/>
          </a:xfrm>
        </p:spPr>
        <p:txBody>
          <a:bodyPr vert="horz" lIns="45720" tIns="45720" rIns="45720" bIns="45720" rtlCol="0">
            <a:noAutofit/>
          </a:bodyPr>
          <a:lstStyle/>
          <a:p>
            <a:r>
              <a:rPr lang="en-US" sz="1800" dirty="0">
                <a:solidFill>
                  <a:schemeClr val="bg1"/>
                </a:solidFill>
              </a:rPr>
              <a:t>In addition to cordova plugins, there are three ionic plugins; the ionic-plugins-msmart subfolder contains the MSmart.js file. When examined, this file contains a mix of English language characters for the main code, and code comments in what appear to be primarily Chinese. </a:t>
            </a:r>
          </a:p>
          <a:p>
            <a:r>
              <a:rPr lang="en-US" sz="1800" dirty="0">
                <a:solidFill>
                  <a:schemeClr val="bg1"/>
                </a:solidFill>
              </a:rPr>
              <a:t>Through inspection of keywords within the file, linking them to folder names within the filesystem of the device in which the app resides, it is possible to discover multiple textfiles providing diagnostic and reporting information of the Instant Pot app to a remote server, https://mapp.appsmb.com.  </a:t>
            </a:r>
          </a:p>
          <a:p>
            <a:r>
              <a:rPr lang="en-US" sz="1800" dirty="0">
                <a:solidFill>
                  <a:schemeClr val="bg1"/>
                </a:solidFill>
              </a:rPr>
              <a:t>Within the textfiles are fields corresponding to a profile pic URL for the user, age, sex, phone number, and date of product registration.</a:t>
            </a:r>
          </a:p>
          <a:p>
            <a:r>
              <a:rPr lang="en-US" sz="1800" dirty="0">
                <a:solidFill>
                  <a:schemeClr val="bg1"/>
                </a:solidFill>
              </a:rPr>
              <a:t>These fields were not populated in the examined logs, Instant Pot did not provide clarification whether they would be populated at any time.</a:t>
            </a:r>
          </a:p>
          <a:p>
            <a:endParaRPr lang="en-US" sz="1800" dirty="0">
              <a:solidFill>
                <a:schemeClr val="bg1"/>
              </a:solidFill>
            </a:endParaRPr>
          </a:p>
          <a:p>
            <a:endParaRPr lang="en-US" sz="1800" dirty="0">
              <a:solidFill>
                <a:schemeClr val="bg1"/>
              </a:solidFill>
            </a:endParaRPr>
          </a:p>
        </p:txBody>
      </p:sp>
      <p:pic>
        <p:nvPicPr>
          <p:cNvPr id="8" name="Picture 7">
            <a:extLst>
              <a:ext uri="{FF2B5EF4-FFF2-40B4-BE49-F238E27FC236}">
                <a16:creationId xmlns:a16="http://schemas.microsoft.com/office/drawing/2014/main" id="{BA0E4EBA-924D-4E17-AEAF-77F99242A4B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83910" y="105820"/>
            <a:ext cx="5546090" cy="3590925"/>
          </a:xfrm>
          <a:prstGeom prst="rect">
            <a:avLst/>
          </a:prstGeom>
          <a:noFill/>
          <a:ln>
            <a:noFill/>
          </a:ln>
          <a:effectLst>
            <a:outerShdw blurRad="107950" dist="12700" dir="5400000" algn="ctr">
              <a:srgbClr val="000000"/>
            </a:outerShdw>
          </a:effectLst>
        </p:spPr>
      </p:pic>
      <p:pic>
        <p:nvPicPr>
          <p:cNvPr id="3" name="Picture 2">
            <a:extLst>
              <a:ext uri="{FF2B5EF4-FFF2-40B4-BE49-F238E27FC236}">
                <a16:creationId xmlns:a16="http://schemas.microsoft.com/office/drawing/2014/main" id="{E9FB46C3-5406-4C77-B459-12799C817A9B}"/>
              </a:ext>
            </a:extLst>
          </p:cNvPr>
          <p:cNvPicPr>
            <a:picLocks noChangeAspect="1"/>
          </p:cNvPicPr>
          <p:nvPr/>
        </p:nvPicPr>
        <p:blipFill>
          <a:blip r:embed="rId3"/>
          <a:stretch>
            <a:fillRect/>
          </a:stretch>
        </p:blipFill>
        <p:spPr>
          <a:xfrm>
            <a:off x="5883910" y="3973098"/>
            <a:ext cx="4838700" cy="476250"/>
          </a:xfrm>
          <a:prstGeom prst="rect">
            <a:avLst/>
          </a:prstGeom>
          <a:ln>
            <a:noFill/>
          </a:ln>
          <a:effectLst>
            <a:outerShdw blurRad="107950" dist="12700" dir="5400000" algn="ctr">
              <a:srgbClr val="000000"/>
            </a:outerShdw>
          </a:effectLst>
        </p:spPr>
      </p:pic>
      <p:pic>
        <p:nvPicPr>
          <p:cNvPr id="7" name="Picture 6" descr="A screenshot of a cell phone&#10;&#10;Description automatically generated">
            <a:extLst>
              <a:ext uri="{FF2B5EF4-FFF2-40B4-BE49-F238E27FC236}">
                <a16:creationId xmlns:a16="http://schemas.microsoft.com/office/drawing/2014/main" id="{2BE1DA63-C9B6-4876-AF95-7CAA3CC4F0B8}"/>
              </a:ext>
            </a:extLst>
          </p:cNvPr>
          <p:cNvPicPr>
            <a:picLocks noChangeAspect="1"/>
          </p:cNvPicPr>
          <p:nvPr/>
        </p:nvPicPr>
        <p:blipFill>
          <a:blip r:embed="rId4"/>
          <a:stretch>
            <a:fillRect/>
          </a:stretch>
        </p:blipFill>
        <p:spPr>
          <a:xfrm>
            <a:off x="5883910" y="4965778"/>
            <a:ext cx="6124575" cy="1543050"/>
          </a:xfrm>
          <a:prstGeom prst="rect">
            <a:avLst/>
          </a:prstGeom>
          <a:ln>
            <a:noFill/>
          </a:ln>
          <a:effectLst>
            <a:outerShdw blurRad="107950" dist="12700" dir="5400000" algn="ctr">
              <a:srgbClr val="000000"/>
            </a:outerShdw>
          </a:effectLst>
        </p:spPr>
      </p:pic>
    </p:spTree>
    <p:extLst>
      <p:ext uri="{BB962C8B-B14F-4D97-AF65-F5344CB8AC3E}">
        <p14:creationId xmlns:p14="http://schemas.microsoft.com/office/powerpoint/2010/main" val="37762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4125F67-9CDD-4ED6-9A62-1141435080BD}"/>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t>A Remote Server in China</a:t>
            </a:r>
          </a:p>
        </p:txBody>
      </p:sp>
      <p:pic>
        <p:nvPicPr>
          <p:cNvPr id="8" name="Content Placeholder 7">
            <a:extLst>
              <a:ext uri="{FF2B5EF4-FFF2-40B4-BE49-F238E27FC236}">
                <a16:creationId xmlns:a16="http://schemas.microsoft.com/office/drawing/2014/main" id="{7059342E-A17E-4FF1-83D2-E1DE41D31F29}"/>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62000" y="2084832"/>
            <a:ext cx="6011745" cy="4087368"/>
          </a:xfrm>
          <a:prstGeom prst="rect">
            <a:avLst/>
          </a:prstGeom>
          <a:noFill/>
          <a:ln>
            <a:noFill/>
          </a:ln>
          <a:effectLst>
            <a:outerShdw blurRad="107950" dist="12700" dir="5400000" algn="ctr">
              <a:srgbClr val="000000"/>
            </a:outerShdw>
          </a:effectLst>
        </p:spPr>
      </p:pic>
      <p:sp>
        <p:nvSpPr>
          <p:cNvPr id="15" name="Rectangle 14">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204522-BE96-4EBC-8BFA-9E9C612FDBEB}"/>
              </a:ext>
            </a:extLst>
          </p:cNvPr>
          <p:cNvSpPr>
            <a:spLocks noGrp="1"/>
          </p:cNvSpPr>
          <p:nvPr>
            <p:ph sz="half" idx="1"/>
          </p:nvPr>
        </p:nvSpPr>
        <p:spPr>
          <a:xfrm>
            <a:off x="7652100" y="379141"/>
            <a:ext cx="4391217" cy="5486400"/>
          </a:xfrm>
        </p:spPr>
        <p:txBody>
          <a:bodyPr vert="horz" lIns="45720" tIns="45720" rIns="45720" bIns="45720" rtlCol="0" anchor="t">
            <a:noAutofit/>
          </a:bodyPr>
          <a:lstStyle/>
          <a:p>
            <a:r>
              <a:rPr lang="en-US" sz="1800" dirty="0">
                <a:solidFill>
                  <a:srgbClr val="FFFFFF"/>
                </a:solidFill>
              </a:rPr>
              <a:t>Recalling Instant Pot’s stated Privacy Policy, investigation of the mapp.appsmb server reveals that it resides on a Midea server hosted by Alibaba Cloud Computing in China.</a:t>
            </a:r>
          </a:p>
          <a:p>
            <a:r>
              <a:rPr lang="en-US" sz="1800" dirty="0">
                <a:solidFill>
                  <a:srgbClr val="FFFFFF"/>
                </a:solidFill>
              </a:rPr>
              <a:t>This is in direct conflict with the assertation of all data residing in Canada and with Amazon Web Services.</a:t>
            </a:r>
          </a:p>
          <a:p>
            <a:r>
              <a:rPr lang="en-US" sz="1800" dirty="0">
                <a:solidFill>
                  <a:srgbClr val="FFFFFF"/>
                </a:solidFill>
              </a:rPr>
              <a:t>Though there is no clear documentation regarding the data uploaded to the remote server, investigating the Midea IoT SDK referenced in the previously examined libmsmart file leads to a GitHub repository and a landing page for Midea’s IoT platform documentation.</a:t>
            </a:r>
          </a:p>
          <a:p>
            <a:r>
              <a:rPr lang="en-US" sz="1800" dirty="0">
                <a:solidFill>
                  <a:srgbClr val="FFFFFF"/>
                </a:solidFill>
              </a:rPr>
              <a:t>The documentation is in Chinese, however using translate tools available to the Google Chrome browser, it is possible to translate a portion of the page. Among this portion is verbiage specifically discusses providing analysis of users and behavior tracking.</a:t>
            </a:r>
          </a:p>
        </p:txBody>
      </p:sp>
    </p:spTree>
    <p:extLst>
      <p:ext uri="{BB962C8B-B14F-4D97-AF65-F5344CB8AC3E}">
        <p14:creationId xmlns:p14="http://schemas.microsoft.com/office/powerpoint/2010/main" val="899153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A4B2A8A-90B8-4BA1-A59E-13EB7C05A0CE}"/>
              </a:ext>
            </a:extLst>
          </p:cNvPr>
          <p:cNvPicPr>
            <a:picLocks noGrp="1" noChangeAspect="1"/>
          </p:cNvPicPr>
          <p:nvPr>
            <p:ph sz="half" idx="1"/>
          </p:nvPr>
        </p:nvPicPr>
        <p:blipFill>
          <a:blip r:embed="rId2"/>
          <a:stretch>
            <a:fillRect/>
          </a:stretch>
        </p:blipFill>
        <p:spPr>
          <a:xfrm>
            <a:off x="6970295" y="4453874"/>
            <a:ext cx="3231798" cy="2214556"/>
          </a:xfrm>
        </p:spPr>
      </p:pic>
      <p:sp>
        <p:nvSpPr>
          <p:cNvPr id="4" name="Content Placeholder 3">
            <a:extLst>
              <a:ext uri="{FF2B5EF4-FFF2-40B4-BE49-F238E27FC236}">
                <a16:creationId xmlns:a16="http://schemas.microsoft.com/office/drawing/2014/main" id="{9FD787F0-F2BA-41FA-8BAA-A9E91475D7CD}"/>
              </a:ext>
            </a:extLst>
          </p:cNvPr>
          <p:cNvSpPr>
            <a:spLocks noGrp="1"/>
          </p:cNvSpPr>
          <p:nvPr>
            <p:ph sz="half" idx="2"/>
          </p:nvPr>
        </p:nvSpPr>
        <p:spPr>
          <a:xfrm>
            <a:off x="780584" y="1996069"/>
            <a:ext cx="4248615" cy="4672360"/>
          </a:xfrm>
        </p:spPr>
        <p:txBody>
          <a:bodyPr>
            <a:noAutofit/>
          </a:bodyPr>
          <a:lstStyle/>
          <a:p>
            <a:pPr marL="0" indent="0">
              <a:buNone/>
            </a:pPr>
            <a:r>
              <a:rPr lang="en-US" sz="1800" dirty="0"/>
              <a:t>On July 6, 2019 Instant Pot received an inquiry directed to the Privacy Office regarding the nature of the data collected by the app, the fields for personal identifying information contained in the phone logs, and how the physical location of the </a:t>
            </a:r>
            <a:r>
              <a:rPr lang="en-US" sz="1800" dirty="0" err="1"/>
              <a:t>appsmb</a:t>
            </a:r>
            <a:r>
              <a:rPr lang="en-US" sz="1800" dirty="0"/>
              <a:t> server impacted the company’s assertation regarding privacy and the location of user data.</a:t>
            </a:r>
          </a:p>
          <a:p>
            <a:pPr marL="0" indent="0">
              <a:buNone/>
            </a:pPr>
            <a:r>
              <a:rPr lang="en-US" sz="1800" dirty="0"/>
              <a:t>Instant Pot’s support system generated a ticket on the same date, acknowledging receipt of the inquiry.</a:t>
            </a:r>
          </a:p>
          <a:p>
            <a:pPr marL="0" indent="0">
              <a:buNone/>
            </a:pPr>
            <a:r>
              <a:rPr lang="en-US" sz="1800" dirty="0"/>
              <a:t>Despite multiple inquiries and requests for follow up, no representative of Instant Brands Inc., or Instant Pot has responded, indicating a willful effort to ignore the issue, or refuse communication.</a:t>
            </a:r>
          </a:p>
        </p:txBody>
      </p:sp>
      <p:pic>
        <p:nvPicPr>
          <p:cNvPr id="7" name="Picture 6">
            <a:extLst>
              <a:ext uri="{FF2B5EF4-FFF2-40B4-BE49-F238E27FC236}">
                <a16:creationId xmlns:a16="http://schemas.microsoft.com/office/drawing/2014/main" id="{DB9A585E-2B4A-41E5-9D4C-8DF64BD266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7980" y="2285999"/>
            <a:ext cx="6727901" cy="2085279"/>
          </a:xfrm>
          <a:prstGeom prst="rect">
            <a:avLst/>
          </a:prstGeom>
          <a:noFill/>
          <a:ln>
            <a:noFill/>
          </a:ln>
          <a:effectLst>
            <a:outerShdw blurRad="107950" dist="12700" dir="5400000" algn="ctr">
              <a:srgbClr val="000000"/>
            </a:outerShdw>
          </a:effectLst>
        </p:spPr>
      </p:pic>
      <p:sp>
        <p:nvSpPr>
          <p:cNvPr id="8" name="Rectangle 7">
            <a:extLst>
              <a:ext uri="{FF2B5EF4-FFF2-40B4-BE49-F238E27FC236}">
                <a16:creationId xmlns:a16="http://schemas.microsoft.com/office/drawing/2014/main" id="{1E477D54-1372-45AC-9D9F-83DA88116604}"/>
              </a:ext>
            </a:extLst>
          </p:cNvPr>
          <p:cNvSpPr/>
          <p:nvPr/>
        </p:nvSpPr>
        <p:spPr>
          <a:xfrm>
            <a:off x="1059365" y="713678"/>
            <a:ext cx="10760927" cy="1037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9221ADA9-AE55-4E23-8F50-BA19C4BF6412}"/>
              </a:ext>
            </a:extLst>
          </p:cNvPr>
          <p:cNvSpPr txBox="1"/>
          <p:nvPr/>
        </p:nvSpPr>
        <p:spPr>
          <a:xfrm>
            <a:off x="1170878" y="814039"/>
            <a:ext cx="10571356" cy="707886"/>
          </a:xfrm>
          <a:prstGeom prst="rect">
            <a:avLst/>
          </a:prstGeom>
          <a:noFill/>
        </p:spPr>
        <p:txBody>
          <a:bodyPr wrap="square" rtlCol="0">
            <a:spAutoFit/>
          </a:bodyPr>
          <a:lstStyle/>
          <a:p>
            <a:r>
              <a:rPr lang="en-US" sz="4000" dirty="0">
                <a:solidFill>
                  <a:schemeClr val="bg1"/>
                </a:solidFill>
              </a:rPr>
              <a:t>Contacting the Vendor</a:t>
            </a:r>
          </a:p>
        </p:txBody>
      </p:sp>
    </p:spTree>
    <p:extLst>
      <p:ext uri="{BB962C8B-B14F-4D97-AF65-F5344CB8AC3E}">
        <p14:creationId xmlns:p14="http://schemas.microsoft.com/office/powerpoint/2010/main" val="759435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F8727-8038-470B-B92C-08440FC4621E}"/>
              </a:ext>
            </a:extLst>
          </p:cNvPr>
          <p:cNvSpPr>
            <a:spLocks noGrp="1"/>
          </p:cNvSpPr>
          <p:nvPr>
            <p:ph type="title"/>
          </p:nvPr>
        </p:nvSpPr>
        <p:spPr>
          <a:xfrm>
            <a:off x="964788" y="804333"/>
            <a:ext cx="3391900" cy="5249334"/>
          </a:xfrm>
        </p:spPr>
        <p:txBody>
          <a:bodyPr>
            <a:normAutofit/>
          </a:bodyPr>
          <a:lstStyle/>
          <a:p>
            <a:pPr algn="ctr"/>
            <a:r>
              <a:rPr lang="en-US" dirty="0">
                <a:solidFill>
                  <a:srgbClr val="FFFFFF"/>
                </a:solidFill>
              </a:rPr>
              <a:t>|</a:t>
            </a:r>
            <a:r>
              <a:rPr lang="en-US" cap="none" dirty="0">
                <a:solidFill>
                  <a:srgbClr val="FFFFFF"/>
                </a:solidFill>
              </a:rPr>
              <a:t>Abstract</a:t>
            </a:r>
            <a:endParaRPr lang="en-US" dirty="0">
              <a:solidFill>
                <a:srgbClr val="FFFFFF"/>
              </a:solidFill>
            </a:endParaRPr>
          </a:p>
        </p:txBody>
      </p:sp>
      <p:sp>
        <p:nvSpPr>
          <p:cNvPr id="7" name="Content Placeholder 2">
            <a:extLst>
              <a:ext uri="{FF2B5EF4-FFF2-40B4-BE49-F238E27FC236}">
                <a16:creationId xmlns:a16="http://schemas.microsoft.com/office/drawing/2014/main" id="{0BADEF56-DF12-4AF3-BC13-02E7FD267F2F}"/>
              </a:ext>
            </a:extLst>
          </p:cNvPr>
          <p:cNvSpPr>
            <a:spLocks noGrp="1"/>
          </p:cNvSpPr>
          <p:nvPr>
            <p:ph idx="1"/>
          </p:nvPr>
        </p:nvSpPr>
        <p:spPr>
          <a:xfrm>
            <a:off x="4951048" y="804333"/>
            <a:ext cx="6306003" cy="4607422"/>
          </a:xfrm>
        </p:spPr>
        <p:txBody>
          <a:bodyPr anchor="ctr">
            <a:normAutofit lnSpcReduction="10000"/>
          </a:bodyPr>
          <a:lstStyle/>
          <a:p>
            <a:pPr>
              <a:lnSpc>
                <a:spcPct val="110000"/>
              </a:lnSpc>
            </a:pPr>
            <a:r>
              <a:rPr lang="en-US" sz="1400" dirty="0"/>
              <a:t>This project is an examination of vulnerabilities present in network attached home devices or appliances, commonly known as the Internet of Things (IoT) [2]. Various methods of attack are examined, along with </a:t>
            </a:r>
            <a:r>
              <a:rPr lang="en-US" sz="1400"/>
              <a:t>a discussion </a:t>
            </a:r>
            <a:r>
              <a:rPr lang="en-US" sz="1400" dirty="0"/>
              <a:t>of specific attacks and vulnerabilities present in one or more devices. The Instant Pot WiFi 6 Quart Pressure Cooker [6, 7], a household appliance available for purchase both online and in brick and mortar stores throughout North America and the United Kingdom is examined in depth. Finally, this project will provide guidelines to consumers acquiring these devices, forming the base for informed purchasing guidelines and personal data/privacy protection to a segment of the population which may be neglected or uninformed.</a:t>
            </a:r>
          </a:p>
          <a:p>
            <a:pPr>
              <a:lnSpc>
                <a:spcPct val="110000"/>
              </a:lnSpc>
            </a:pPr>
            <a:r>
              <a:rPr lang="en-US" sz="1400" dirty="0"/>
              <a:t>This presentation will focus on the vulnerabilities and risks discovered during research and investigation</a:t>
            </a:r>
          </a:p>
          <a:p>
            <a:pPr>
              <a:lnSpc>
                <a:spcPct val="110000"/>
              </a:lnSpc>
            </a:pPr>
            <a:r>
              <a:rPr lang="en-US" sz="1400" dirty="0"/>
              <a:t>Several third parties have offered suggestions or mentioned casually how the device tested in this project may be utilized as a physical weapon; these methods are not discussed out of an overabundance of caution, safety, and a moral obligation to prevent such knowledge from public discourse. The author strongly discourages such activity outside of a controlled environment with proper procedures, safeguards, and licensing, conducted only by professionals of appropriate authority and backgrounds.</a:t>
            </a:r>
          </a:p>
          <a:p>
            <a:br>
              <a:rPr lang="en-US" sz="1400" dirty="0"/>
            </a:br>
            <a:endParaRPr lang="en-US" sz="1400" dirty="0"/>
          </a:p>
        </p:txBody>
      </p:sp>
      <p:sp>
        <p:nvSpPr>
          <p:cNvPr id="4" name="Footer Placeholder 3">
            <a:extLst>
              <a:ext uri="{FF2B5EF4-FFF2-40B4-BE49-F238E27FC236}">
                <a16:creationId xmlns:a16="http://schemas.microsoft.com/office/drawing/2014/main" id="{CD888D97-8430-4CC1-9906-11B33F3AC94B}"/>
              </a:ext>
            </a:extLst>
          </p:cNvPr>
          <p:cNvSpPr>
            <a:spLocks noGrp="1"/>
          </p:cNvSpPr>
          <p:nvPr>
            <p:ph type="ftr" sz="quarter" idx="11"/>
          </p:nvPr>
        </p:nvSpPr>
        <p:spPr>
          <a:xfrm>
            <a:off x="5057192" y="5767137"/>
            <a:ext cx="6372808" cy="977887"/>
          </a:xfrm>
        </p:spPr>
        <p:txBody>
          <a:bodyPr/>
          <a:lstStyle/>
          <a:p>
            <a:pPr algn="l"/>
            <a:endParaRPr lang="en-GB" cap="none" dirty="0"/>
          </a:p>
          <a:p>
            <a:pPr indent="-457200" algn="l"/>
            <a:r>
              <a:rPr lang="en-US" cap="none" dirty="0"/>
              <a:t>[2] “English Oxford Living Dictionaries.” English Oxford Living Dictionaries, </a:t>
            </a:r>
            <a:r>
              <a:rPr lang="en-US" cap="none" dirty="0" err="1"/>
              <a:t>En.Oxforddictionaries.Com</a:t>
            </a:r>
            <a:r>
              <a:rPr lang="en-US" cap="none" dirty="0"/>
              <a:t>/Definition/</a:t>
            </a:r>
            <a:r>
              <a:rPr lang="en-US" cap="none" dirty="0" err="1"/>
              <a:t>Internet_of_things</a:t>
            </a:r>
            <a:r>
              <a:rPr lang="en-US" cap="none" dirty="0"/>
              <a:t>. Accessed 4 Jun. 2019.</a:t>
            </a:r>
          </a:p>
          <a:p>
            <a:pPr indent="-457200" algn="l"/>
            <a:endParaRPr lang="en-GB" cap="none" dirty="0"/>
          </a:p>
          <a:p>
            <a:pPr indent="-457200" algn="l"/>
            <a:r>
              <a:rPr lang="en-GB" cap="none" dirty="0"/>
              <a:t>[6] “Instant Pot Smart Wifi 6 Quart Multi-use Electric Pressure, Slow, Rice Cooker, Yogurt, Cake Maker, Sauté, Steamer And Warmer, Silver.” Amazon, Amazon, </a:t>
            </a:r>
            <a:r>
              <a:rPr lang="en-GB" cap="none" dirty="0" err="1"/>
              <a:t>Www.Amazon.Com</a:t>
            </a:r>
            <a:r>
              <a:rPr lang="en-GB" cap="none" dirty="0"/>
              <a:t>/Instant-pot-smart-electric-pressure/</a:t>
            </a:r>
            <a:r>
              <a:rPr lang="en-GB" cap="none" dirty="0" err="1"/>
              <a:t>Dp</a:t>
            </a:r>
            <a:r>
              <a:rPr lang="en-GB" cap="none" dirty="0"/>
              <a:t>/B0777xq4s8?Ref_=bl_dp_s_web_3031632011. Accessed May 19, 2019.</a:t>
            </a:r>
          </a:p>
          <a:p>
            <a:pPr indent="-457200" algn="l"/>
            <a:endParaRPr lang="en-GB" cap="none" dirty="0"/>
          </a:p>
          <a:p>
            <a:pPr indent="-457200" algn="l"/>
            <a:r>
              <a:rPr lang="en-US" cap="none" dirty="0"/>
              <a:t>[7] “Instant Pot Smart Wifi.” Instant Pot, </a:t>
            </a:r>
            <a:r>
              <a:rPr lang="en-US" cap="none" dirty="0" err="1"/>
              <a:t>Instantpot.Com</a:t>
            </a:r>
            <a:r>
              <a:rPr lang="en-US" cap="none" dirty="0"/>
              <a:t>/Portfolio-item/Instant-pot-smart-wifi/. Accessed May 19, 2019.</a:t>
            </a:r>
          </a:p>
          <a:p>
            <a:pPr algn="l"/>
            <a:endParaRPr lang="en-US" dirty="0"/>
          </a:p>
          <a:p>
            <a:endParaRPr lang="en-US" dirty="0"/>
          </a:p>
        </p:txBody>
      </p:sp>
    </p:spTree>
    <p:extLst>
      <p:ext uri="{BB962C8B-B14F-4D97-AF65-F5344CB8AC3E}">
        <p14:creationId xmlns:p14="http://schemas.microsoft.com/office/powerpoint/2010/main" val="1867909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AABA39-7705-4D48-BC94-AA3A6ED0A4C1}"/>
              </a:ext>
              <a:ext uri="{C183D7F6-B498-43B3-948B-1728B52AA6E4}">
                <adec:decorative xmlns:adec="http://schemas.microsoft.com/office/drawing/2017/decorative" val="1"/>
              </a:ext>
            </a:extLst>
          </p:cNvPr>
          <p:cNvPicPr>
            <a:picLocks noGrp="1" noChangeAspect="1"/>
          </p:cNvPicPr>
          <p:nvPr>
            <p:ph sz="half" idx="2"/>
          </p:nvPr>
        </p:nvPicPr>
        <p:blipFill rotWithShape="1">
          <a:blip r:embed="rId2"/>
          <a:srcRect r="52444" b="-1"/>
          <a:stretch/>
        </p:blipFill>
        <p:spPr>
          <a:xfrm>
            <a:off x="44604" y="113246"/>
            <a:ext cx="12192000" cy="6791172"/>
          </a:xfrm>
          <a:prstGeom prst="rect">
            <a:avLst/>
          </a:prstGeom>
        </p:spPr>
      </p:pic>
      <p:sp>
        <p:nvSpPr>
          <p:cNvPr id="6" name="Rectangle 5">
            <a:extLst>
              <a:ext uri="{FF2B5EF4-FFF2-40B4-BE49-F238E27FC236}">
                <a16:creationId xmlns:a16="http://schemas.microsoft.com/office/drawing/2014/main" id="{E9ED7DEB-367F-432E-B2F4-01CEB16FDDAC}"/>
              </a:ext>
            </a:extLst>
          </p:cNvPr>
          <p:cNvSpPr/>
          <p:nvPr/>
        </p:nvSpPr>
        <p:spPr>
          <a:xfrm>
            <a:off x="7136780" y="66828"/>
            <a:ext cx="4973444" cy="6791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C30D7B-4459-4205-B42A-A2C52101FA70}"/>
              </a:ext>
            </a:extLst>
          </p:cNvPr>
          <p:cNvSpPr txBox="1"/>
          <p:nvPr/>
        </p:nvSpPr>
        <p:spPr>
          <a:xfrm>
            <a:off x="7136780" y="223024"/>
            <a:ext cx="4973444" cy="646330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IoT solves problems and offers solutions ranging from simple to complex, yet it creates new challenges which are equally difficult to resolve</a:t>
            </a:r>
          </a:p>
          <a:p>
            <a:pPr marL="285750" indent="-285750">
              <a:buFont typeface="Arial" panose="020B0604020202020204" pitchFamily="34" charset="0"/>
              <a:buChar char="•"/>
            </a:pPr>
            <a:r>
              <a:rPr lang="en-US" dirty="0">
                <a:solidFill>
                  <a:schemeClr val="bg1"/>
                </a:solidFill>
              </a:rPr>
              <a:t>Because it is a new technology, governments and regulatory organizations have a difficult time providing rules, laws, and guidelines which protect consumers</a:t>
            </a:r>
          </a:p>
          <a:p>
            <a:pPr marL="285750" indent="-285750">
              <a:buFont typeface="Arial" panose="020B0604020202020204" pitchFamily="34" charset="0"/>
              <a:buChar char="•"/>
            </a:pPr>
            <a:r>
              <a:rPr lang="en-US" dirty="0">
                <a:solidFill>
                  <a:schemeClr val="bg1"/>
                </a:solidFill>
              </a:rPr>
              <a:t>The risks presented by IoT devices are not limited to network intrusion, or traditional ideas of hacking, but include intrusive monitoring and collection of private data</a:t>
            </a:r>
          </a:p>
          <a:p>
            <a:pPr marL="285750" indent="-285750">
              <a:buFont typeface="Arial" panose="020B0604020202020204" pitchFamily="34" charset="0"/>
              <a:buChar char="•"/>
            </a:pPr>
            <a:r>
              <a:rPr lang="en-US" dirty="0">
                <a:solidFill>
                  <a:schemeClr val="bg1"/>
                </a:solidFill>
              </a:rPr>
              <a:t>Consumers must evaluate their need for an IoT device against their desire for anonymity, as well as understanding the operation of the device and its interaction with their network environment</a:t>
            </a:r>
          </a:p>
          <a:p>
            <a:pPr marL="285750" indent="-285750">
              <a:buFont typeface="Arial" panose="020B0604020202020204" pitchFamily="34" charset="0"/>
              <a:buChar char="•"/>
            </a:pPr>
            <a:r>
              <a:rPr lang="en-US" dirty="0">
                <a:solidFill>
                  <a:schemeClr val="bg1"/>
                </a:solidFill>
              </a:rPr>
              <a:t>Consumers must understand that a single device is but one point of data collection; concern with one area while ignoring others provides little protection</a:t>
            </a:r>
          </a:p>
          <a:p>
            <a:pPr marL="285750" indent="-285750">
              <a:buFont typeface="Arial" panose="020B0604020202020204" pitchFamily="34" charset="0"/>
              <a:buChar char="•"/>
            </a:pPr>
            <a:r>
              <a:rPr lang="en-US" dirty="0">
                <a:solidFill>
                  <a:schemeClr val="bg1"/>
                </a:solidFill>
              </a:rPr>
              <a:t>Manufacturers of IoT devices may assert their compliance with consumer wishes, yet may unknowingly or willfully contradict themselves in practice.</a:t>
            </a:r>
            <a:endParaRPr lang="en-US" dirty="0"/>
          </a:p>
        </p:txBody>
      </p:sp>
      <p:sp>
        <p:nvSpPr>
          <p:cNvPr id="8" name="TextBox 7">
            <a:extLst>
              <a:ext uri="{FF2B5EF4-FFF2-40B4-BE49-F238E27FC236}">
                <a16:creationId xmlns:a16="http://schemas.microsoft.com/office/drawing/2014/main" id="{18690C3C-0C16-49E7-BED5-B9C70F46FB81}"/>
              </a:ext>
            </a:extLst>
          </p:cNvPr>
          <p:cNvSpPr txBox="1"/>
          <p:nvPr/>
        </p:nvSpPr>
        <p:spPr>
          <a:xfrm>
            <a:off x="793595" y="5636758"/>
            <a:ext cx="5594194" cy="1107996"/>
          </a:xfrm>
          <a:prstGeom prst="rect">
            <a:avLst/>
          </a:prstGeom>
          <a:noFill/>
        </p:spPr>
        <p:txBody>
          <a:bodyPr wrap="square" rtlCol="0">
            <a:spAutoFit/>
          </a:bodyPr>
          <a:lstStyle/>
          <a:p>
            <a:pPr algn="ctr"/>
            <a:r>
              <a:rPr lang="en-US" sz="6600" dirty="0"/>
              <a:t>Conclusions</a:t>
            </a:r>
          </a:p>
        </p:txBody>
      </p:sp>
    </p:spTree>
    <p:extLst>
      <p:ext uri="{BB962C8B-B14F-4D97-AF65-F5344CB8AC3E}">
        <p14:creationId xmlns:p14="http://schemas.microsoft.com/office/powerpoint/2010/main" val="1951686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r>
              <a:rPr lang="en-US" cap="none" dirty="0"/>
              <a:t>From Vacuum Tubes To Quantum Computers In Less Than A Human Lifetime</a:t>
            </a:r>
          </a:p>
        </p:txBody>
      </p:sp>
      <p:graphicFrame>
        <p:nvGraphicFramePr>
          <p:cNvPr id="5" name="Content Placeholder 2" descr="SmartArt graphic placeholder">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89589213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74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A74C-8F6B-4BF9-BB5F-9A3EE432B49F}"/>
              </a:ext>
            </a:extLst>
          </p:cNvPr>
          <p:cNvSpPr>
            <a:spLocks noGrp="1"/>
          </p:cNvSpPr>
          <p:nvPr>
            <p:ph type="title"/>
          </p:nvPr>
        </p:nvSpPr>
        <p:spPr/>
        <p:txBody>
          <a:bodyPr/>
          <a:lstStyle/>
          <a:p>
            <a:r>
              <a:rPr lang="en-US" cap="none" dirty="0"/>
              <a:t>Rise Of The Machines</a:t>
            </a:r>
          </a:p>
        </p:txBody>
      </p:sp>
      <p:sp>
        <p:nvSpPr>
          <p:cNvPr id="3" name="Content Placeholder 2">
            <a:extLst>
              <a:ext uri="{FF2B5EF4-FFF2-40B4-BE49-F238E27FC236}">
                <a16:creationId xmlns:a16="http://schemas.microsoft.com/office/drawing/2014/main" id="{F1EC734D-ED83-4FB0-92DC-DE6CF837EBE3}"/>
              </a:ext>
            </a:extLst>
          </p:cNvPr>
          <p:cNvSpPr>
            <a:spLocks noGrp="1"/>
          </p:cNvSpPr>
          <p:nvPr>
            <p:ph idx="1"/>
          </p:nvPr>
        </p:nvSpPr>
        <p:spPr/>
        <p:txBody>
          <a:bodyPr>
            <a:normAutofit/>
          </a:bodyPr>
          <a:lstStyle/>
          <a:p>
            <a:r>
              <a:rPr lang="en-US" sz="1400" dirty="0"/>
              <a:t>The Internet of Things (IoT) represents a global collection of Internet connected devices which fall outside the common definition or understanding of a machine capable of performing computing tasks.</a:t>
            </a:r>
          </a:p>
          <a:p>
            <a:r>
              <a:rPr lang="en-US" sz="1400" dirty="0"/>
              <a:t>Common computing machines consist of personal computers, video game consoles, tablets, servers, and mobile phones. IoT devices consist many different devices, ranging from those medically implanted, such as pacemakers and insulin pumps, to some industrial and manufacturing control systems, to common household appliances such as thermostats, light bulbs, coffee makers and refrigerators. What these devices have in common with modern computing machinery is the presence of a microprocessor, internal memory, and network connectivity, allowing them to communicate with other devices and computers within an organizational network and remote computers connected to the Internet.</a:t>
            </a:r>
          </a:p>
          <a:p>
            <a:r>
              <a:rPr lang="en-US" sz="1400" dirty="0"/>
              <a:t>The pace at which IoT devices are adopted by organizations and consumers continues to increase, with an estimated seven billion devices deployed worldwide as of 2019, and a projection of over seventy five billion devices forecast in the coming years. This rapid cycle of product development to consumer deployment presents numerous risks to privacy and security as regulation agencies struggle with outdated guidelines which, in many cases, do not address IoT.</a:t>
            </a:r>
          </a:p>
          <a:p>
            <a:r>
              <a:rPr lang="en-US" sz="1400" dirty="0"/>
              <a:t>This presentation will focus on a commercially available IoT device with no previously disclosed vulnerabilities or risks, the Instant Pot WiFi 6 Quart Pressure Cooker. Throughout the course of research and investigation, risks to consumer privacy due to the violations of Instant Pot’s privacy policy through intentional action or willful disregard are discovered. Thus far Instant Pot has ignored all attempts at contact to discuss the policy, violations, and discoveries.</a:t>
            </a:r>
          </a:p>
        </p:txBody>
      </p:sp>
    </p:spTree>
    <p:extLst>
      <p:ext uri="{BB962C8B-B14F-4D97-AF65-F5344CB8AC3E}">
        <p14:creationId xmlns:p14="http://schemas.microsoft.com/office/powerpoint/2010/main" val="1481402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DB7577-2202-40F2-88E0-E5BB2B1AB9CD}"/>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cap="none" dirty="0">
                <a:solidFill>
                  <a:srgbClr val="FFFFFF"/>
                </a:solidFill>
              </a:rPr>
              <a:t>Device Specifications</a:t>
            </a: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68F79BA7-9AEE-46C6-80B7-FC417E5D0237}"/>
              </a:ext>
            </a:extLst>
          </p:cNvPr>
          <p:cNvSpPr>
            <a:spLocks noGrp="1"/>
          </p:cNvSpPr>
          <p:nvPr>
            <p:ph sz="half" idx="2"/>
          </p:nvPr>
        </p:nvSpPr>
        <p:spPr>
          <a:xfrm>
            <a:off x="1024129" y="2286000"/>
            <a:ext cx="3791711" cy="3931920"/>
          </a:xfrm>
        </p:spPr>
        <p:txBody>
          <a:bodyPr vert="horz" lIns="45720" tIns="45720" rIns="45720" bIns="45720" rtlCol="0">
            <a:normAutofit/>
          </a:bodyPr>
          <a:lstStyle/>
          <a:p>
            <a:r>
              <a:rPr lang="en-US" sz="1800" dirty="0">
                <a:solidFill>
                  <a:srgbClr val="FFFFFF"/>
                </a:solidFill>
              </a:rPr>
              <a:t>The Instant Pot WiFi 6 Quart Pressure Cooker contains a wireless network interface, through which a user controls the device using an Android or iOS device by means of the Instant Pot App. </a:t>
            </a:r>
          </a:p>
          <a:p>
            <a:r>
              <a:rPr lang="en-US" sz="1800" dirty="0">
                <a:solidFill>
                  <a:srgbClr val="FFFFFF"/>
                </a:solidFill>
              </a:rPr>
              <a:t>The heart of the device is a programmable control board, containing a Midea MM6411 wireless adapter, and a 32-bit SinoWealth SH79f6483P ARM processor. </a:t>
            </a:r>
          </a:p>
          <a:p>
            <a:r>
              <a:rPr lang="en-US" sz="1800" dirty="0">
                <a:solidFill>
                  <a:srgbClr val="FFFFFF"/>
                </a:solidFill>
              </a:rPr>
              <a:t>The SinoWealth website provided no documentation of the processor.</a:t>
            </a:r>
          </a:p>
        </p:txBody>
      </p:sp>
      <p:pic>
        <p:nvPicPr>
          <p:cNvPr id="9" name="Content Placeholder 8" descr="A picture containing kitchenware, cooker, black, sitting&#10;&#10;Description automatically generated">
            <a:extLst>
              <a:ext uri="{FF2B5EF4-FFF2-40B4-BE49-F238E27FC236}">
                <a16:creationId xmlns:a16="http://schemas.microsoft.com/office/drawing/2014/main" id="{6ABFC5C2-BD64-4F33-944E-218354F7B0CB}"/>
              </a:ext>
            </a:extLst>
          </p:cNvPr>
          <p:cNvPicPr>
            <a:picLocks noGrp="1" noChangeAspect="1"/>
          </p:cNvPicPr>
          <p:nvPr>
            <p:ph sz="half" idx="1"/>
          </p:nvPr>
        </p:nvPicPr>
        <p:blipFill>
          <a:blip r:embed="rId2"/>
          <a:stretch>
            <a:fillRect/>
          </a:stretch>
        </p:blipFill>
        <p:spPr>
          <a:xfrm>
            <a:off x="5730676" y="260252"/>
            <a:ext cx="2351650" cy="2351650"/>
          </a:xfrm>
          <a:prstGeom prst="rect">
            <a:avLst/>
          </a:prstGeom>
        </p:spPr>
      </p:pic>
      <p:pic>
        <p:nvPicPr>
          <p:cNvPr id="11" name="Picture 10" descr="A picture containing electronics, circuit&#10;&#10;Description automatically generated">
            <a:extLst>
              <a:ext uri="{FF2B5EF4-FFF2-40B4-BE49-F238E27FC236}">
                <a16:creationId xmlns:a16="http://schemas.microsoft.com/office/drawing/2014/main" id="{78286B3A-5E8C-47AF-B63D-A1D4CD762CB8}"/>
              </a:ext>
            </a:extLst>
          </p:cNvPr>
          <p:cNvPicPr>
            <a:picLocks noChangeAspect="1"/>
          </p:cNvPicPr>
          <p:nvPr/>
        </p:nvPicPr>
        <p:blipFill>
          <a:blip r:embed="rId3"/>
          <a:stretch>
            <a:fillRect/>
          </a:stretch>
        </p:blipFill>
        <p:spPr>
          <a:xfrm>
            <a:off x="5927038" y="2839329"/>
            <a:ext cx="1958926" cy="2611901"/>
          </a:xfrm>
          <a:prstGeom prst="rect">
            <a:avLst/>
          </a:prstGeom>
        </p:spPr>
      </p:pic>
      <p:pic>
        <p:nvPicPr>
          <p:cNvPr id="13" name="Picture 12" descr="A circuit board&#10;&#10;Description automatically generated">
            <a:extLst>
              <a:ext uri="{FF2B5EF4-FFF2-40B4-BE49-F238E27FC236}">
                <a16:creationId xmlns:a16="http://schemas.microsoft.com/office/drawing/2014/main" id="{F2D6860A-C479-4450-83AA-E8FBDA1FB24B}"/>
              </a:ext>
            </a:extLst>
          </p:cNvPr>
          <p:cNvPicPr>
            <a:picLocks noChangeAspect="1"/>
          </p:cNvPicPr>
          <p:nvPr/>
        </p:nvPicPr>
        <p:blipFill>
          <a:blip r:embed="rId4"/>
          <a:stretch>
            <a:fillRect/>
          </a:stretch>
        </p:blipFill>
        <p:spPr>
          <a:xfrm>
            <a:off x="8540504" y="434186"/>
            <a:ext cx="3270391" cy="1839595"/>
          </a:xfrm>
          <a:prstGeom prst="rect">
            <a:avLst/>
          </a:prstGeom>
        </p:spPr>
      </p:pic>
      <p:pic>
        <p:nvPicPr>
          <p:cNvPr id="19" name="Picture 18">
            <a:extLst>
              <a:ext uri="{FF2B5EF4-FFF2-40B4-BE49-F238E27FC236}">
                <a16:creationId xmlns:a16="http://schemas.microsoft.com/office/drawing/2014/main" id="{EDDCFAC8-2DCF-4D1E-ABE6-C00A9A8EC0C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0504" y="3057842"/>
            <a:ext cx="3270250" cy="1839595"/>
          </a:xfrm>
          <a:prstGeom prst="rect">
            <a:avLst/>
          </a:prstGeom>
          <a:noFill/>
          <a:ln>
            <a:noFill/>
          </a:ln>
          <a:effectLst>
            <a:outerShdw blurRad="107950" dist="12700" dir="5400000" algn="ctr">
              <a:srgbClr val="000000"/>
            </a:outerShdw>
          </a:effectLst>
        </p:spPr>
      </p:pic>
    </p:spTree>
    <p:extLst>
      <p:ext uri="{BB962C8B-B14F-4D97-AF65-F5344CB8AC3E}">
        <p14:creationId xmlns:p14="http://schemas.microsoft.com/office/powerpoint/2010/main" val="1037110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5F67-9CDD-4ED6-9A62-1141435080BD}"/>
              </a:ext>
            </a:extLst>
          </p:cNvPr>
          <p:cNvSpPr>
            <a:spLocks noGrp="1"/>
          </p:cNvSpPr>
          <p:nvPr>
            <p:ph type="title"/>
          </p:nvPr>
        </p:nvSpPr>
        <p:spPr/>
        <p:txBody>
          <a:bodyPr/>
          <a:lstStyle/>
          <a:p>
            <a:r>
              <a:rPr lang="en-US" cap="none" dirty="0"/>
              <a:t>Midea Global</a:t>
            </a:r>
          </a:p>
        </p:txBody>
      </p:sp>
      <p:sp>
        <p:nvSpPr>
          <p:cNvPr id="3" name="Content Placeholder 2">
            <a:extLst>
              <a:ext uri="{FF2B5EF4-FFF2-40B4-BE49-F238E27FC236}">
                <a16:creationId xmlns:a16="http://schemas.microsoft.com/office/drawing/2014/main" id="{AD204522-BE96-4EBC-8BFA-9E9C612FDBEB}"/>
              </a:ext>
            </a:extLst>
          </p:cNvPr>
          <p:cNvSpPr>
            <a:spLocks noGrp="1"/>
          </p:cNvSpPr>
          <p:nvPr>
            <p:ph sz="half" idx="1"/>
          </p:nvPr>
        </p:nvSpPr>
        <p:spPr/>
        <p:txBody>
          <a:bodyPr>
            <a:normAutofit fontScale="92500" lnSpcReduction="10000"/>
          </a:bodyPr>
          <a:lstStyle/>
          <a:p>
            <a:pPr>
              <a:lnSpc>
                <a:spcPct val="100000"/>
              </a:lnSpc>
            </a:pPr>
            <a:r>
              <a:rPr lang="en-US" dirty="0"/>
              <a:t>The FCC Identifier, AIRV0004, provides information on the wireless module’s manufacturer, Midea Smart Technology, a subsidiary of Midea Global in the Nanshan District, China.</a:t>
            </a:r>
          </a:p>
          <a:p>
            <a:pPr>
              <a:lnSpc>
                <a:spcPct val="100000"/>
              </a:lnSpc>
            </a:pPr>
            <a:r>
              <a:rPr lang="en-US" dirty="0"/>
              <a:t>Midea is a leading manufacturer of household appliances throughout Asia and Europe, and provides many components of appliances in throughout North America, holding five patents in the United States for wireless technology.</a:t>
            </a:r>
          </a:p>
        </p:txBody>
      </p:sp>
      <p:sp>
        <p:nvSpPr>
          <p:cNvPr id="4" name="Content Placeholder 3">
            <a:extLst>
              <a:ext uri="{FF2B5EF4-FFF2-40B4-BE49-F238E27FC236}">
                <a16:creationId xmlns:a16="http://schemas.microsoft.com/office/drawing/2014/main" id="{0E3C81D1-1ACF-4A22-B3BC-237C62B3BEE9}"/>
              </a:ext>
            </a:extLst>
          </p:cNvPr>
          <p:cNvSpPr>
            <a:spLocks noGrp="1"/>
          </p:cNvSpPr>
          <p:nvPr>
            <p:ph sz="half" idx="2"/>
          </p:nvPr>
        </p:nvSpPr>
        <p:spPr>
          <a:xfrm>
            <a:off x="6096000" y="3289610"/>
            <a:ext cx="4648200" cy="3019750"/>
          </a:xfrm>
        </p:spPr>
        <p:txBody>
          <a:bodyPr>
            <a:normAutofit fontScale="92500" lnSpcReduction="10000"/>
          </a:bodyPr>
          <a:lstStyle/>
          <a:p>
            <a:r>
              <a:rPr lang="en-US" dirty="0"/>
              <a:t>M*Smart is also a subsidiary of Midea, providing the IoT cloud infrastructure and software development kits to third parties for incorporation into their own IoT devices which contain Midea technology.</a:t>
            </a:r>
          </a:p>
          <a:p>
            <a:endParaRPr lang="en-US" dirty="0"/>
          </a:p>
          <a:p>
            <a:endParaRPr lang="en-US" dirty="0"/>
          </a:p>
          <a:p>
            <a:endParaRPr lang="en-US" dirty="0"/>
          </a:p>
          <a:p>
            <a:r>
              <a:rPr lang="en-US" sz="1100" dirty="0"/>
              <a:t>Image Source: http://iot.midea.com/Develop/docshow/auth</a:t>
            </a:r>
          </a:p>
          <a:p>
            <a:endParaRPr lang="en-US" dirty="0"/>
          </a:p>
        </p:txBody>
      </p:sp>
      <p:pic>
        <p:nvPicPr>
          <p:cNvPr id="6" name="Picture 5">
            <a:extLst>
              <a:ext uri="{FF2B5EF4-FFF2-40B4-BE49-F238E27FC236}">
                <a16:creationId xmlns:a16="http://schemas.microsoft.com/office/drawing/2014/main" id="{00A24B8D-7201-424C-8AD9-69647534EDAB}"/>
              </a:ext>
            </a:extLst>
          </p:cNvPr>
          <p:cNvPicPr>
            <a:picLocks noChangeAspect="1"/>
          </p:cNvPicPr>
          <p:nvPr/>
        </p:nvPicPr>
        <p:blipFill>
          <a:blip r:embed="rId2"/>
          <a:stretch>
            <a:fillRect/>
          </a:stretch>
        </p:blipFill>
        <p:spPr>
          <a:xfrm>
            <a:off x="6348854" y="247790"/>
            <a:ext cx="4035812" cy="2174468"/>
          </a:xfrm>
          <a:prstGeom prst="rect">
            <a:avLst/>
          </a:prstGeom>
        </p:spPr>
      </p:pic>
    </p:spTree>
    <p:extLst>
      <p:ext uri="{BB962C8B-B14F-4D97-AF65-F5344CB8AC3E}">
        <p14:creationId xmlns:p14="http://schemas.microsoft.com/office/powerpoint/2010/main" val="674951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4A2-9BE2-4962-BDAC-9ACF0A190EDF}"/>
              </a:ext>
            </a:extLst>
          </p:cNvPr>
          <p:cNvSpPr>
            <a:spLocks noGrp="1"/>
          </p:cNvSpPr>
          <p:nvPr>
            <p:ph type="title"/>
          </p:nvPr>
        </p:nvSpPr>
        <p:spPr/>
        <p:txBody>
          <a:bodyPr/>
          <a:lstStyle/>
          <a:p>
            <a:r>
              <a:rPr lang="en-US" cap="none" dirty="0"/>
              <a:t>			 Privacy Policy</a:t>
            </a:r>
          </a:p>
        </p:txBody>
      </p:sp>
      <p:sp>
        <p:nvSpPr>
          <p:cNvPr id="3" name="Content Placeholder 2">
            <a:extLst>
              <a:ext uri="{FF2B5EF4-FFF2-40B4-BE49-F238E27FC236}">
                <a16:creationId xmlns:a16="http://schemas.microsoft.com/office/drawing/2014/main" id="{29BD702A-EC8F-41A3-A905-1FB68A928E3E}"/>
              </a:ext>
            </a:extLst>
          </p:cNvPr>
          <p:cNvSpPr>
            <a:spLocks noGrp="1"/>
          </p:cNvSpPr>
          <p:nvPr>
            <p:ph sz="half" idx="1"/>
          </p:nvPr>
        </p:nvSpPr>
        <p:spPr>
          <a:xfrm>
            <a:off x="1024127" y="1890141"/>
            <a:ext cx="4754880" cy="4419219"/>
          </a:xfrm>
        </p:spPr>
        <p:txBody>
          <a:bodyPr>
            <a:normAutofit fontScale="77500" lnSpcReduction="20000"/>
          </a:bodyPr>
          <a:lstStyle/>
          <a:p>
            <a:r>
              <a:rPr lang="en-US" dirty="0"/>
              <a:t>“When you purchase an Instant Pot product, you may download an APP to help you get the full array of services offered by Instant Pot. With your express consent, the APP will collect your use data of the Instant Pot product.”</a:t>
            </a:r>
          </a:p>
          <a:p>
            <a:r>
              <a:rPr lang="en-US" dirty="0"/>
              <a:t>“This information is used to respond to your needs and interests as well as any support you may need.”</a:t>
            </a:r>
          </a:p>
          <a:p>
            <a:r>
              <a:rPr lang="en-US" dirty="0"/>
              <a:t>“Whether it was collected through the website, the online store or Instant Pot Services, Personal Data is never sold or disclosed without consent, except in the rare cases where it is required to do so by law.”</a:t>
            </a:r>
          </a:p>
          <a:p>
            <a:r>
              <a:rPr lang="en-US" dirty="0"/>
              <a:t>“However, in the course of business, Instant Pot may hire third party individuals or organizations to help deliver our services. Instant Pot may also hire third parties to operate, maintain, repair, or otherwise improve or preserve files or systems.”</a:t>
            </a:r>
          </a:p>
          <a:p>
            <a:endParaRPr lang="en-US" dirty="0"/>
          </a:p>
        </p:txBody>
      </p:sp>
      <p:sp>
        <p:nvSpPr>
          <p:cNvPr id="4" name="Content Placeholder 3">
            <a:extLst>
              <a:ext uri="{FF2B5EF4-FFF2-40B4-BE49-F238E27FC236}">
                <a16:creationId xmlns:a16="http://schemas.microsoft.com/office/drawing/2014/main" id="{535527BF-834E-4900-BFA4-C0CD127689FC}"/>
              </a:ext>
            </a:extLst>
          </p:cNvPr>
          <p:cNvSpPr>
            <a:spLocks noGrp="1"/>
          </p:cNvSpPr>
          <p:nvPr>
            <p:ph sz="half" idx="2"/>
          </p:nvPr>
        </p:nvSpPr>
        <p:spPr>
          <a:xfrm>
            <a:off x="5989320" y="1890141"/>
            <a:ext cx="4754880" cy="4419219"/>
          </a:xfrm>
        </p:spPr>
        <p:txBody>
          <a:bodyPr>
            <a:normAutofit fontScale="77500" lnSpcReduction="20000"/>
          </a:bodyPr>
          <a:lstStyle/>
          <a:p>
            <a:r>
              <a:rPr lang="en-US" dirty="0"/>
              <a:t>“In those cases, the third parties only process Personal Data collected by Instant Pot, on Instant Pot’s behalf, under Instant Pot’s written instructions, and/or under contractual arrangements containing specific clauses that demand the same level of security and protection of the Personal Data shared with them as provided for by Instant Pot. All third parties engaged by Instant Pot are subject to this Privacy Policy and to compliance monitoring in that regard.”</a:t>
            </a:r>
          </a:p>
          <a:p>
            <a:r>
              <a:rPr lang="en-US" dirty="0"/>
              <a:t>“Instant Pot stores and processes your Personal Data in Canada and with AWS under the highest data security standards. AWS is certified under the EU-US Privacy Shield.”</a:t>
            </a:r>
          </a:p>
          <a:p>
            <a:r>
              <a:rPr lang="en-US" dirty="0"/>
              <a:t>https://instantpot.com/privacy-policy-instant-pot/</a:t>
            </a:r>
          </a:p>
        </p:txBody>
      </p:sp>
      <p:pic>
        <p:nvPicPr>
          <p:cNvPr id="6" name="Picture 5" descr="A close up of a sign&#10;&#10;Description automatically generated">
            <a:extLst>
              <a:ext uri="{FF2B5EF4-FFF2-40B4-BE49-F238E27FC236}">
                <a16:creationId xmlns:a16="http://schemas.microsoft.com/office/drawing/2014/main" id="{9EE7ED47-D190-4455-855E-CA3AC0348F82}"/>
              </a:ext>
            </a:extLst>
          </p:cNvPr>
          <p:cNvPicPr>
            <a:picLocks noChangeAspect="1"/>
          </p:cNvPicPr>
          <p:nvPr/>
        </p:nvPicPr>
        <p:blipFill>
          <a:blip r:embed="rId2"/>
          <a:stretch>
            <a:fillRect/>
          </a:stretch>
        </p:blipFill>
        <p:spPr>
          <a:xfrm>
            <a:off x="1237785" y="682786"/>
            <a:ext cx="2643842" cy="1207355"/>
          </a:xfrm>
          <a:prstGeom prst="rect">
            <a:avLst/>
          </a:prstGeom>
        </p:spPr>
      </p:pic>
    </p:spTree>
    <p:extLst>
      <p:ext uri="{BB962C8B-B14F-4D97-AF65-F5344CB8AC3E}">
        <p14:creationId xmlns:p14="http://schemas.microsoft.com/office/powerpoint/2010/main" val="126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B7577-2202-40F2-88E0-E5BB2B1AB9CD}"/>
              </a:ext>
            </a:extLst>
          </p:cNvPr>
          <p:cNvSpPr>
            <a:spLocks noGrp="1"/>
          </p:cNvSpPr>
          <p:nvPr>
            <p:ph type="title"/>
          </p:nvPr>
        </p:nvSpPr>
        <p:spPr/>
        <p:txBody>
          <a:bodyPr/>
          <a:lstStyle/>
          <a:p>
            <a:r>
              <a:rPr lang="en-US" dirty="0"/>
              <a:t>Initial Testing</a:t>
            </a:r>
          </a:p>
        </p:txBody>
      </p:sp>
      <p:sp>
        <p:nvSpPr>
          <p:cNvPr id="8" name="Content Placeholder 7">
            <a:extLst>
              <a:ext uri="{FF2B5EF4-FFF2-40B4-BE49-F238E27FC236}">
                <a16:creationId xmlns:a16="http://schemas.microsoft.com/office/drawing/2014/main" id="{1BA4DA50-DB64-42D4-A3C1-AC767F99AE38}"/>
              </a:ext>
            </a:extLst>
          </p:cNvPr>
          <p:cNvSpPr>
            <a:spLocks noGrp="1"/>
          </p:cNvSpPr>
          <p:nvPr>
            <p:ph sz="half" idx="1"/>
          </p:nvPr>
        </p:nvSpPr>
        <p:spPr>
          <a:xfrm>
            <a:off x="1024127" y="1730326"/>
            <a:ext cx="4754880" cy="4579034"/>
          </a:xfrm>
        </p:spPr>
        <p:txBody>
          <a:bodyPr>
            <a:normAutofit/>
          </a:bodyPr>
          <a:lstStyle/>
          <a:p>
            <a:r>
              <a:rPr lang="en-US" sz="1800" dirty="0"/>
              <a:t>Initial testing of the device determined that any likely attack would result in little more than simple mischief. Attempts to recover wireless credentials or access the host network were unsuccessful.</a:t>
            </a:r>
          </a:p>
          <a:p>
            <a:r>
              <a:rPr lang="en-US" sz="1800" dirty="0"/>
              <a:t>However the device does display a common vulnerability in the form of hardcoded default passwords, as well as broadcasting its full MAC address appended to its SSID. Also, common network analyzer tools identify the WiFi module as belonging to an air conditioner.</a:t>
            </a:r>
          </a:p>
          <a:p>
            <a:r>
              <a:rPr lang="en-US" sz="1800" dirty="0"/>
              <a:t>In its default AP Mode, the device will accept any connection from any device using the broadcast SSID and default password. With appropriate tools, it may be able to access the underlying filesystem, however this type of attack was not pursued.</a:t>
            </a:r>
          </a:p>
        </p:txBody>
      </p:sp>
      <p:pic>
        <p:nvPicPr>
          <p:cNvPr id="17" name="Content Placeholder 16">
            <a:extLst>
              <a:ext uri="{FF2B5EF4-FFF2-40B4-BE49-F238E27FC236}">
                <a16:creationId xmlns:a16="http://schemas.microsoft.com/office/drawing/2014/main" id="{27E0C5F6-8C16-4BCF-9152-D3526DF0F774}"/>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234805" y="1730326"/>
            <a:ext cx="3006475" cy="4579034"/>
          </a:xfrm>
          <a:prstGeom prst="rect">
            <a:avLst/>
          </a:prstGeom>
          <a:noFill/>
          <a:ln>
            <a:noFill/>
          </a:ln>
          <a:effectLst>
            <a:outerShdw blurRad="107950" dist="12700" dir="5400000" algn="ctr">
              <a:srgbClr val="000000"/>
            </a:outerShdw>
          </a:effectLst>
        </p:spPr>
      </p:pic>
    </p:spTree>
    <p:extLst>
      <p:ext uri="{BB962C8B-B14F-4D97-AF65-F5344CB8AC3E}">
        <p14:creationId xmlns:p14="http://schemas.microsoft.com/office/powerpoint/2010/main" val="302072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DB7577-2202-40F2-88E0-E5BB2B1AB9CD}"/>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cap="none" dirty="0">
                <a:solidFill>
                  <a:srgbClr val="FFFFFF"/>
                </a:solidFill>
              </a:rPr>
              <a:t>Examining the Control App</a:t>
            </a: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68F79BA7-9AEE-46C6-80B7-FC417E5D0237}"/>
              </a:ext>
            </a:extLst>
          </p:cNvPr>
          <p:cNvSpPr>
            <a:spLocks noGrp="1"/>
          </p:cNvSpPr>
          <p:nvPr>
            <p:ph sz="half" idx="2"/>
          </p:nvPr>
        </p:nvSpPr>
        <p:spPr>
          <a:xfrm>
            <a:off x="1" y="1962615"/>
            <a:ext cx="4815840" cy="4255305"/>
          </a:xfrm>
        </p:spPr>
        <p:txBody>
          <a:bodyPr vert="horz" lIns="45720" tIns="45720" rIns="45720" bIns="45720" rtlCol="0">
            <a:normAutofit lnSpcReduction="10000"/>
          </a:bodyPr>
          <a:lstStyle/>
          <a:p>
            <a:r>
              <a:rPr lang="en-US" sz="1800" dirty="0">
                <a:solidFill>
                  <a:srgbClr val="FFFFFF"/>
                </a:solidFill>
              </a:rPr>
              <a:t>While the Instant Pot device appears to have little functionality beyond storing the credentials necessary for connecting to a host network, the control app is a complex software application which contains code beyond what is necessary to control the device. </a:t>
            </a:r>
          </a:p>
          <a:p>
            <a:r>
              <a:rPr lang="en-US" sz="1800" dirty="0">
                <a:solidFill>
                  <a:srgbClr val="FFFFFF"/>
                </a:solidFill>
              </a:rPr>
              <a:t>Upon first launching the app, it requests location access for the user. Instant Pot states this is necessary to pair the device with the user’s phone, however pairing is possible even when denying access.</a:t>
            </a:r>
          </a:p>
          <a:p>
            <a:r>
              <a:rPr lang="en-US" sz="1800" dirty="0">
                <a:solidFill>
                  <a:srgbClr val="FFFFFF"/>
                </a:solidFill>
              </a:rPr>
              <a:t>Subsequent launches request additional permissions to access photos, media and other files on the user’s device. Users are likely to click through these additional notifications, thus granting the app access to portions of their device unwittingly.</a:t>
            </a:r>
          </a:p>
        </p:txBody>
      </p:sp>
      <p:pic>
        <p:nvPicPr>
          <p:cNvPr id="15" name="Picture 14">
            <a:extLst>
              <a:ext uri="{FF2B5EF4-FFF2-40B4-BE49-F238E27FC236}">
                <a16:creationId xmlns:a16="http://schemas.microsoft.com/office/drawing/2014/main" id="{2ACF4581-8969-41B1-8C9E-CED46C6A0C9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0677" y="2084832"/>
            <a:ext cx="2766210" cy="3885252"/>
          </a:xfrm>
          <a:prstGeom prst="rect">
            <a:avLst/>
          </a:prstGeom>
          <a:noFill/>
          <a:ln>
            <a:noFill/>
          </a:ln>
          <a:effectLst>
            <a:outerShdw blurRad="107950" dist="12700" dir="5400000" algn="ctr">
              <a:srgbClr val="000000"/>
            </a:outerShdw>
          </a:effectLst>
        </p:spPr>
      </p:pic>
      <p:pic>
        <p:nvPicPr>
          <p:cNvPr id="17" name="Picture 16">
            <a:extLst>
              <a:ext uri="{FF2B5EF4-FFF2-40B4-BE49-F238E27FC236}">
                <a16:creationId xmlns:a16="http://schemas.microsoft.com/office/drawing/2014/main" id="{1E456031-7F08-497B-948A-B2F25213738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8689" y="2084832"/>
            <a:ext cx="2766209" cy="3885252"/>
          </a:xfrm>
          <a:prstGeom prst="rect">
            <a:avLst/>
          </a:prstGeom>
          <a:noFill/>
          <a:ln>
            <a:noFill/>
          </a:ln>
          <a:effectLst>
            <a:outerShdw blurRad="107950" dist="12700" dir="5400000" algn="ctr">
              <a:srgbClr val="000000"/>
            </a:outerShdw>
          </a:effectLst>
        </p:spPr>
      </p:pic>
    </p:spTree>
    <p:extLst>
      <p:ext uri="{BB962C8B-B14F-4D97-AF65-F5344CB8AC3E}">
        <p14:creationId xmlns:p14="http://schemas.microsoft.com/office/powerpoint/2010/main" val="39624123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2743</Words>
  <Application>Microsoft Office PowerPoint</Application>
  <PresentationFormat>Widescreen</PresentationFormat>
  <Paragraphs>98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Tw Cen MT</vt:lpstr>
      <vt:lpstr>Tw Cen MT Condensed</vt:lpstr>
      <vt:lpstr>Wingdings 3</vt:lpstr>
      <vt:lpstr>Integral</vt:lpstr>
      <vt:lpstr>Security and the Internet of Things</vt:lpstr>
      <vt:lpstr>|Abstract</vt:lpstr>
      <vt:lpstr>From Vacuum Tubes To Quantum Computers In Less Than A Human Lifetime</vt:lpstr>
      <vt:lpstr>Rise Of The Machines</vt:lpstr>
      <vt:lpstr>Device Specifications</vt:lpstr>
      <vt:lpstr>Midea Global</vt:lpstr>
      <vt:lpstr>    Privacy Policy</vt:lpstr>
      <vt:lpstr>Initial Testing</vt:lpstr>
      <vt:lpstr>Examining the Control App</vt:lpstr>
      <vt:lpstr>Miscellaneous Permissions For No Discernible Reason</vt:lpstr>
      <vt:lpstr>Accepting Arbitrary Strings Of Data</vt:lpstr>
      <vt:lpstr>Examining the Code</vt:lpstr>
      <vt:lpstr>Cordova Plugins Reveal Hidden Functionality</vt:lpstr>
      <vt:lpstr>cordova-plugin-camera</vt:lpstr>
      <vt:lpstr>cordova-plugin-device</vt:lpstr>
      <vt:lpstr>cordova-plugin-file</vt:lpstr>
      <vt:lpstr>The Midea Msmart IoT Platform</vt:lpstr>
      <vt:lpstr>A Remote Server in China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2019-08-17T23:10:25Z</dcterms:created>
  <dcterms:modified xsi:type="dcterms:W3CDTF">2019-08-22T23:22:55Z</dcterms:modified>
</cp:coreProperties>
</file>